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65" r:id="rId5"/>
    <p:sldId id="256" r:id="rId6"/>
    <p:sldId id="257" r:id="rId7"/>
    <p:sldId id="266" r:id="rId8"/>
    <p:sldId id="258" r:id="rId9"/>
    <p:sldId id="267" r:id="rId10"/>
    <p:sldId id="268" r:id="rId11"/>
    <p:sldId id="259" r:id="rId12"/>
    <p:sldId id="260" r:id="rId13"/>
    <p:sldId id="261" r:id="rId14"/>
    <p:sldId id="262" r:id="rId15"/>
    <p:sldId id="263"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D13D2E-4A23-4CF7-BEF8-E0C43D1A9A0F}" v="12" dt="2024-08-26T14:52:02.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4660"/>
  </p:normalViewPr>
  <p:slideViewPr>
    <p:cSldViewPr snapToGrid="0">
      <p:cViewPr varScale="1">
        <p:scale>
          <a:sx n="80" d="100"/>
          <a:sy n="80" d="100"/>
        </p:scale>
        <p:origin x="355"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028B67-B063-49C0-865E-E64584CCAAB3}"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B39116F-1C6C-4106-842C-131452E4ADE1}">
      <dgm:prSet/>
      <dgm:spPr/>
      <dgm:t>
        <a:bodyPr/>
        <a:lstStyle/>
        <a:p>
          <a:r>
            <a:rPr lang="en-US" b="1"/>
            <a:t>Problem Description:</a:t>
          </a:r>
          <a:r>
            <a:rPr lang="en-US"/>
            <a:t> Clearly articulate the problem you're addressing.</a:t>
          </a:r>
          <a:br>
            <a:rPr lang="en-US"/>
          </a:br>
          <a:endParaRPr lang="en-US"/>
        </a:p>
      </dgm:t>
    </dgm:pt>
    <dgm:pt modelId="{63D861EB-FBC0-4DC5-96EF-6BADA6BC54BD}" type="parTrans" cxnId="{3337F466-B513-414D-9031-B63ACBCF359F}">
      <dgm:prSet/>
      <dgm:spPr/>
      <dgm:t>
        <a:bodyPr/>
        <a:lstStyle/>
        <a:p>
          <a:endParaRPr lang="en-US"/>
        </a:p>
      </dgm:t>
    </dgm:pt>
    <dgm:pt modelId="{0214C2BC-E4C4-48A3-BA75-51AE849DF7CE}" type="sibTrans" cxnId="{3337F466-B513-414D-9031-B63ACBCF359F}">
      <dgm:prSet/>
      <dgm:spPr/>
      <dgm:t>
        <a:bodyPr/>
        <a:lstStyle/>
        <a:p>
          <a:endParaRPr lang="en-US"/>
        </a:p>
      </dgm:t>
    </dgm:pt>
    <dgm:pt modelId="{9A8B56FB-55AD-4D09-8210-2BF455AF9898}">
      <dgm:prSet/>
      <dgm:spPr/>
      <dgm:t>
        <a:bodyPr/>
        <a:lstStyle/>
        <a:p>
          <a:r>
            <a:rPr lang="en-US" b="1"/>
            <a:t>Customers:</a:t>
          </a:r>
          <a:r>
            <a:rPr lang="en-US"/>
            <a:t> Who are they? (e.g., "Our primary customers are urban commuters aged 18-35.")</a:t>
          </a:r>
          <a:br>
            <a:rPr lang="en-US"/>
          </a:br>
          <a:endParaRPr lang="en-US"/>
        </a:p>
      </dgm:t>
    </dgm:pt>
    <dgm:pt modelId="{5FE777CA-816D-45B6-BCAC-A76A712AFAF2}" type="parTrans" cxnId="{72BD50B1-4506-477F-8AA6-192AA96025AF}">
      <dgm:prSet/>
      <dgm:spPr/>
      <dgm:t>
        <a:bodyPr/>
        <a:lstStyle/>
        <a:p>
          <a:endParaRPr lang="en-US"/>
        </a:p>
      </dgm:t>
    </dgm:pt>
    <dgm:pt modelId="{3E0208BF-B25B-43D3-9CF1-57A31E02B12C}" type="sibTrans" cxnId="{72BD50B1-4506-477F-8AA6-192AA96025AF}">
      <dgm:prSet/>
      <dgm:spPr/>
      <dgm:t>
        <a:bodyPr/>
        <a:lstStyle/>
        <a:p>
          <a:endParaRPr lang="en-US"/>
        </a:p>
      </dgm:t>
    </dgm:pt>
    <dgm:pt modelId="{3FFDC77C-9C4D-46AA-B296-5D4EBC30A02F}">
      <dgm:prSet/>
      <dgm:spPr/>
      <dgm:t>
        <a:bodyPr/>
        <a:lstStyle/>
        <a:p>
          <a:r>
            <a:rPr lang="en-US" b="1"/>
            <a:t>Problem Evidence:</a:t>
          </a:r>
          <a:r>
            <a:rPr lang="en-US"/>
            <a:t> How do you know they're experiencing this problem? (e.g., "Survey data shows that 70% of commuters face delays due to unreliable public transport.")</a:t>
          </a:r>
          <a:br>
            <a:rPr lang="en-US"/>
          </a:br>
          <a:endParaRPr lang="en-US"/>
        </a:p>
      </dgm:t>
    </dgm:pt>
    <dgm:pt modelId="{588D51E9-A013-4273-A320-4966747956D0}" type="parTrans" cxnId="{ACD2C9BB-CF16-4D71-83C5-22F2C05FB2AB}">
      <dgm:prSet/>
      <dgm:spPr/>
      <dgm:t>
        <a:bodyPr/>
        <a:lstStyle/>
        <a:p>
          <a:endParaRPr lang="en-US"/>
        </a:p>
      </dgm:t>
    </dgm:pt>
    <dgm:pt modelId="{38AD5E2B-9D07-47A2-B215-BF52DF699FA1}" type="sibTrans" cxnId="{ACD2C9BB-CF16-4D71-83C5-22F2C05FB2AB}">
      <dgm:prSet/>
      <dgm:spPr/>
      <dgm:t>
        <a:bodyPr/>
        <a:lstStyle/>
        <a:p>
          <a:endParaRPr lang="en-US"/>
        </a:p>
      </dgm:t>
    </dgm:pt>
    <dgm:pt modelId="{C6357CE7-7AD5-4B0F-B7DD-7FC1E078BC53}">
      <dgm:prSet/>
      <dgm:spPr/>
      <dgm:t>
        <a:bodyPr/>
        <a:lstStyle/>
        <a:p>
          <a:r>
            <a:rPr lang="en-US" b="1"/>
            <a:t>Current Solutions:</a:t>
          </a:r>
          <a:r>
            <a:rPr lang="en-US"/>
            <a:t> What are they currently doing to solve the problem? (e.g., "Most commuters rely on unpredictable ride-sharing apps.")</a:t>
          </a:r>
          <a:br>
            <a:rPr lang="en-US"/>
          </a:br>
          <a:endParaRPr lang="en-US"/>
        </a:p>
      </dgm:t>
    </dgm:pt>
    <dgm:pt modelId="{577977FC-1B06-4F2A-945E-A7A2209806D5}" type="parTrans" cxnId="{4E5C5886-3FC7-4D54-88BE-139A5930E8C4}">
      <dgm:prSet/>
      <dgm:spPr/>
      <dgm:t>
        <a:bodyPr/>
        <a:lstStyle/>
        <a:p>
          <a:endParaRPr lang="en-US"/>
        </a:p>
      </dgm:t>
    </dgm:pt>
    <dgm:pt modelId="{E65067F5-CBED-4752-A0A9-7557E7F57832}" type="sibTrans" cxnId="{4E5C5886-3FC7-4D54-88BE-139A5930E8C4}">
      <dgm:prSet/>
      <dgm:spPr/>
      <dgm:t>
        <a:bodyPr/>
        <a:lstStyle/>
        <a:p>
          <a:endParaRPr lang="en-US"/>
        </a:p>
      </dgm:t>
    </dgm:pt>
    <dgm:pt modelId="{C2A9150C-094C-4A73-97A0-F8D7E17CDADD}">
      <dgm:prSet/>
      <dgm:spPr/>
      <dgm:t>
        <a:bodyPr/>
        <a:lstStyle/>
        <a:p>
          <a:r>
            <a:rPr lang="en-US" b="1"/>
            <a:t>Affected Customers:</a:t>
          </a:r>
          <a:r>
            <a:rPr lang="en-US"/>
            <a:t> How many customers are affected? (e.g., "Approximately 2 million daily commuters in the city.")</a:t>
          </a:r>
          <a:br>
            <a:rPr lang="en-US"/>
          </a:br>
          <a:endParaRPr lang="en-US"/>
        </a:p>
      </dgm:t>
    </dgm:pt>
    <dgm:pt modelId="{C46D4983-3074-4AC9-9BE8-FA859B87EE7E}" type="parTrans" cxnId="{BA80AF9D-3DEF-4503-AF6B-98F1729FB9D1}">
      <dgm:prSet/>
      <dgm:spPr/>
      <dgm:t>
        <a:bodyPr/>
        <a:lstStyle/>
        <a:p>
          <a:endParaRPr lang="en-US"/>
        </a:p>
      </dgm:t>
    </dgm:pt>
    <dgm:pt modelId="{2AF8162C-DC6F-46B7-8352-BA08A997277E}" type="sibTrans" cxnId="{BA80AF9D-3DEF-4503-AF6B-98F1729FB9D1}">
      <dgm:prSet/>
      <dgm:spPr/>
      <dgm:t>
        <a:bodyPr/>
        <a:lstStyle/>
        <a:p>
          <a:endParaRPr lang="en-US"/>
        </a:p>
      </dgm:t>
    </dgm:pt>
    <dgm:pt modelId="{A7DC5862-EA1D-481B-B3E6-01B401E37BDC}">
      <dgm:prSet/>
      <dgm:spPr/>
      <dgm:t>
        <a:bodyPr/>
        <a:lstStyle/>
        <a:p>
          <a:r>
            <a:rPr lang="en-US" b="1"/>
            <a:t>Solution Search Methods:</a:t>
          </a:r>
          <a:r>
            <a:rPr lang="en-US"/>
            <a:t> How are they trying to find solutions? (e.g., "Through internet searches and mobile apps.")</a:t>
          </a:r>
          <a:br>
            <a:rPr lang="en-US"/>
          </a:br>
          <a:endParaRPr lang="en-US"/>
        </a:p>
      </dgm:t>
    </dgm:pt>
    <dgm:pt modelId="{32E6E3A2-6FA4-4D43-98AA-5E8F0AFDBDE2}" type="parTrans" cxnId="{98707BC1-77E9-4E96-AC8C-61A126AF71C5}">
      <dgm:prSet/>
      <dgm:spPr/>
      <dgm:t>
        <a:bodyPr/>
        <a:lstStyle/>
        <a:p>
          <a:endParaRPr lang="en-US"/>
        </a:p>
      </dgm:t>
    </dgm:pt>
    <dgm:pt modelId="{348BDD64-5D5A-4753-AB0E-DE835D3642A4}" type="sibTrans" cxnId="{98707BC1-77E9-4E96-AC8C-61A126AF71C5}">
      <dgm:prSet/>
      <dgm:spPr/>
      <dgm:t>
        <a:bodyPr/>
        <a:lstStyle/>
        <a:p>
          <a:endParaRPr lang="en-US"/>
        </a:p>
      </dgm:t>
    </dgm:pt>
    <dgm:pt modelId="{86715445-B7E6-49E8-8FD2-FB315EF9ED51}">
      <dgm:prSet/>
      <dgm:spPr/>
      <dgm:t>
        <a:bodyPr/>
        <a:lstStyle/>
        <a:p>
          <a:r>
            <a:rPr lang="en-US" b="1"/>
            <a:t>Current Solution Gaps:</a:t>
          </a:r>
          <a:r>
            <a:rPr lang="en-US"/>
            <a:t> Why is the current solution not working? (e.g., "Existing solutions are costly and unreliable during peak hours.")</a:t>
          </a:r>
        </a:p>
      </dgm:t>
    </dgm:pt>
    <dgm:pt modelId="{C592AE88-8EC8-40BF-B4E2-1B930EC59E39}" type="parTrans" cxnId="{D14217FA-498A-4CDB-9E7C-57ECA14BBA7D}">
      <dgm:prSet/>
      <dgm:spPr/>
      <dgm:t>
        <a:bodyPr/>
        <a:lstStyle/>
        <a:p>
          <a:endParaRPr lang="en-US"/>
        </a:p>
      </dgm:t>
    </dgm:pt>
    <dgm:pt modelId="{497CCB11-E062-4D28-8687-3F4F8EF87373}" type="sibTrans" cxnId="{D14217FA-498A-4CDB-9E7C-57ECA14BBA7D}">
      <dgm:prSet/>
      <dgm:spPr/>
      <dgm:t>
        <a:bodyPr/>
        <a:lstStyle/>
        <a:p>
          <a:endParaRPr lang="en-US"/>
        </a:p>
      </dgm:t>
    </dgm:pt>
    <dgm:pt modelId="{FE0E0569-B477-43A0-BA11-EA48B0E54540}" type="pres">
      <dgm:prSet presAssocID="{21028B67-B063-49C0-865E-E64584CCAAB3}" presName="root" presStyleCnt="0">
        <dgm:presLayoutVars>
          <dgm:dir/>
          <dgm:resizeHandles val="exact"/>
        </dgm:presLayoutVars>
      </dgm:prSet>
      <dgm:spPr/>
    </dgm:pt>
    <dgm:pt modelId="{D78F93D1-A2F2-4E7E-BD37-6EC287DF32E7}" type="pres">
      <dgm:prSet presAssocID="{21028B67-B063-49C0-865E-E64584CCAAB3}" presName="container" presStyleCnt="0">
        <dgm:presLayoutVars>
          <dgm:dir/>
          <dgm:resizeHandles val="exact"/>
        </dgm:presLayoutVars>
      </dgm:prSet>
      <dgm:spPr/>
    </dgm:pt>
    <dgm:pt modelId="{F16DA2E2-20AB-45DC-9247-1C98E2046521}" type="pres">
      <dgm:prSet presAssocID="{AB39116F-1C6C-4106-842C-131452E4ADE1}" presName="compNode" presStyleCnt="0"/>
      <dgm:spPr/>
    </dgm:pt>
    <dgm:pt modelId="{EC17A366-031D-4E16-8A94-6EC4BAD9EF88}" type="pres">
      <dgm:prSet presAssocID="{AB39116F-1C6C-4106-842C-131452E4ADE1}" presName="iconBgRect" presStyleLbl="bgShp" presStyleIdx="0" presStyleCnt="7"/>
      <dgm:spPr/>
    </dgm:pt>
    <dgm:pt modelId="{6B8B7E49-BA85-495E-8A8D-49A01969CB93}" type="pres">
      <dgm:prSet presAssocID="{AB39116F-1C6C-4106-842C-131452E4ADE1}"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rawing Compass"/>
        </a:ext>
      </dgm:extLst>
    </dgm:pt>
    <dgm:pt modelId="{EFAFC903-233A-4DA0-8BD9-4CA7AE3568D8}" type="pres">
      <dgm:prSet presAssocID="{AB39116F-1C6C-4106-842C-131452E4ADE1}" presName="spaceRect" presStyleCnt="0"/>
      <dgm:spPr/>
    </dgm:pt>
    <dgm:pt modelId="{8E72E0F5-2EFB-4CD4-A4D5-D5AD66705237}" type="pres">
      <dgm:prSet presAssocID="{AB39116F-1C6C-4106-842C-131452E4ADE1}" presName="textRect" presStyleLbl="revTx" presStyleIdx="0" presStyleCnt="7">
        <dgm:presLayoutVars>
          <dgm:chMax val="1"/>
          <dgm:chPref val="1"/>
        </dgm:presLayoutVars>
      </dgm:prSet>
      <dgm:spPr/>
    </dgm:pt>
    <dgm:pt modelId="{EC7DDC5A-F418-4905-A39A-50DF9D90F510}" type="pres">
      <dgm:prSet presAssocID="{0214C2BC-E4C4-48A3-BA75-51AE849DF7CE}" presName="sibTrans" presStyleLbl="sibTrans2D1" presStyleIdx="0" presStyleCnt="0"/>
      <dgm:spPr/>
    </dgm:pt>
    <dgm:pt modelId="{0EE50430-2089-432F-B811-AC6F76E47C6F}" type="pres">
      <dgm:prSet presAssocID="{9A8B56FB-55AD-4D09-8210-2BF455AF9898}" presName="compNode" presStyleCnt="0"/>
      <dgm:spPr/>
    </dgm:pt>
    <dgm:pt modelId="{82A655CA-894A-45F2-A9F2-A83B551DF0C3}" type="pres">
      <dgm:prSet presAssocID="{9A8B56FB-55AD-4D09-8210-2BF455AF9898}" presName="iconBgRect" presStyleLbl="bgShp" presStyleIdx="1" presStyleCnt="7"/>
      <dgm:spPr/>
    </dgm:pt>
    <dgm:pt modelId="{0B2B6002-D38A-4BC7-968C-18B8E6070D79}" type="pres">
      <dgm:prSet presAssocID="{9A8B56FB-55AD-4D09-8210-2BF455AF9898}"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ty"/>
        </a:ext>
      </dgm:extLst>
    </dgm:pt>
    <dgm:pt modelId="{CBD8BE85-74E8-4A92-9195-AD1890C4B7D1}" type="pres">
      <dgm:prSet presAssocID="{9A8B56FB-55AD-4D09-8210-2BF455AF9898}" presName="spaceRect" presStyleCnt="0"/>
      <dgm:spPr/>
    </dgm:pt>
    <dgm:pt modelId="{E0752731-ECDD-47C8-A184-0B78C8F71EE6}" type="pres">
      <dgm:prSet presAssocID="{9A8B56FB-55AD-4D09-8210-2BF455AF9898}" presName="textRect" presStyleLbl="revTx" presStyleIdx="1" presStyleCnt="7">
        <dgm:presLayoutVars>
          <dgm:chMax val="1"/>
          <dgm:chPref val="1"/>
        </dgm:presLayoutVars>
      </dgm:prSet>
      <dgm:spPr/>
    </dgm:pt>
    <dgm:pt modelId="{3F8ABDC3-DED5-4561-A613-EC7E23B5C30D}" type="pres">
      <dgm:prSet presAssocID="{3E0208BF-B25B-43D3-9CF1-57A31E02B12C}" presName="sibTrans" presStyleLbl="sibTrans2D1" presStyleIdx="0" presStyleCnt="0"/>
      <dgm:spPr/>
    </dgm:pt>
    <dgm:pt modelId="{0AC88B2A-1703-413F-9271-198F9A5CF152}" type="pres">
      <dgm:prSet presAssocID="{3FFDC77C-9C4D-46AA-B296-5D4EBC30A02F}" presName="compNode" presStyleCnt="0"/>
      <dgm:spPr/>
    </dgm:pt>
    <dgm:pt modelId="{0D87A625-3866-4390-B952-24DBEC9C7EA3}" type="pres">
      <dgm:prSet presAssocID="{3FFDC77C-9C4D-46AA-B296-5D4EBC30A02F}" presName="iconBgRect" presStyleLbl="bgShp" presStyleIdx="2" presStyleCnt="7"/>
      <dgm:spPr/>
    </dgm:pt>
    <dgm:pt modelId="{3AADA02D-21B7-4D84-822F-A9B85DAEB45E}" type="pres">
      <dgm:prSet presAssocID="{3FFDC77C-9C4D-46AA-B296-5D4EBC30A02F}"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52B8C8F6-8419-4721-894D-063DFD0D7D30}" type="pres">
      <dgm:prSet presAssocID="{3FFDC77C-9C4D-46AA-B296-5D4EBC30A02F}" presName="spaceRect" presStyleCnt="0"/>
      <dgm:spPr/>
    </dgm:pt>
    <dgm:pt modelId="{05638DE6-CF2D-496C-A74C-7228FC09C822}" type="pres">
      <dgm:prSet presAssocID="{3FFDC77C-9C4D-46AA-B296-5D4EBC30A02F}" presName="textRect" presStyleLbl="revTx" presStyleIdx="2" presStyleCnt="7">
        <dgm:presLayoutVars>
          <dgm:chMax val="1"/>
          <dgm:chPref val="1"/>
        </dgm:presLayoutVars>
      </dgm:prSet>
      <dgm:spPr/>
    </dgm:pt>
    <dgm:pt modelId="{DFC1D942-53AE-452C-9685-44B60A9608EE}" type="pres">
      <dgm:prSet presAssocID="{38AD5E2B-9D07-47A2-B215-BF52DF699FA1}" presName="sibTrans" presStyleLbl="sibTrans2D1" presStyleIdx="0" presStyleCnt="0"/>
      <dgm:spPr/>
    </dgm:pt>
    <dgm:pt modelId="{21C1663C-D277-4024-9943-82CD136BA095}" type="pres">
      <dgm:prSet presAssocID="{C6357CE7-7AD5-4B0F-B7DD-7FC1E078BC53}" presName="compNode" presStyleCnt="0"/>
      <dgm:spPr/>
    </dgm:pt>
    <dgm:pt modelId="{65470DF5-E4B5-47B8-BAA7-880F6BC7E2D3}" type="pres">
      <dgm:prSet presAssocID="{C6357CE7-7AD5-4B0F-B7DD-7FC1E078BC53}" presName="iconBgRect" presStyleLbl="bgShp" presStyleIdx="3" presStyleCnt="7"/>
      <dgm:spPr/>
    </dgm:pt>
    <dgm:pt modelId="{46513514-7C6D-41E2-ABCE-E55E914B0DB6}" type="pres">
      <dgm:prSet presAssocID="{C6357CE7-7AD5-4B0F-B7DD-7FC1E078BC5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lectric Car"/>
        </a:ext>
      </dgm:extLst>
    </dgm:pt>
    <dgm:pt modelId="{A8C3CB39-1C3C-4D89-B3DA-E2D55777AF92}" type="pres">
      <dgm:prSet presAssocID="{C6357CE7-7AD5-4B0F-B7DD-7FC1E078BC53}" presName="spaceRect" presStyleCnt="0"/>
      <dgm:spPr/>
    </dgm:pt>
    <dgm:pt modelId="{CD349F66-3B16-4719-972A-B70A4A300FE3}" type="pres">
      <dgm:prSet presAssocID="{C6357CE7-7AD5-4B0F-B7DD-7FC1E078BC53}" presName="textRect" presStyleLbl="revTx" presStyleIdx="3" presStyleCnt="7">
        <dgm:presLayoutVars>
          <dgm:chMax val="1"/>
          <dgm:chPref val="1"/>
        </dgm:presLayoutVars>
      </dgm:prSet>
      <dgm:spPr/>
    </dgm:pt>
    <dgm:pt modelId="{0FE7E6A1-8FCE-4A2D-9A87-0FC7C9DE49E4}" type="pres">
      <dgm:prSet presAssocID="{E65067F5-CBED-4752-A0A9-7557E7F57832}" presName="sibTrans" presStyleLbl="sibTrans2D1" presStyleIdx="0" presStyleCnt="0"/>
      <dgm:spPr/>
    </dgm:pt>
    <dgm:pt modelId="{6B953EBA-68A2-4C75-9193-56ABAE62AE20}" type="pres">
      <dgm:prSet presAssocID="{C2A9150C-094C-4A73-97A0-F8D7E17CDADD}" presName="compNode" presStyleCnt="0"/>
      <dgm:spPr/>
    </dgm:pt>
    <dgm:pt modelId="{43FC8810-8B26-4B8E-A23F-318D5E364930}" type="pres">
      <dgm:prSet presAssocID="{C2A9150C-094C-4A73-97A0-F8D7E17CDADD}" presName="iconBgRect" presStyleLbl="bgShp" presStyleIdx="4" presStyleCnt="7"/>
      <dgm:spPr/>
    </dgm:pt>
    <dgm:pt modelId="{758EDEF0-2E59-4C99-8757-B38E9A5C126D}" type="pres">
      <dgm:prSet presAssocID="{C2A9150C-094C-4A73-97A0-F8D7E17CDADD}"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s"/>
        </a:ext>
      </dgm:extLst>
    </dgm:pt>
    <dgm:pt modelId="{3E68EF2D-A789-4A57-8006-0DD59B75B9DD}" type="pres">
      <dgm:prSet presAssocID="{C2A9150C-094C-4A73-97A0-F8D7E17CDADD}" presName="spaceRect" presStyleCnt="0"/>
      <dgm:spPr/>
    </dgm:pt>
    <dgm:pt modelId="{04FCEC35-04D6-4C46-826A-C51037040B79}" type="pres">
      <dgm:prSet presAssocID="{C2A9150C-094C-4A73-97A0-F8D7E17CDADD}" presName="textRect" presStyleLbl="revTx" presStyleIdx="4" presStyleCnt="7">
        <dgm:presLayoutVars>
          <dgm:chMax val="1"/>
          <dgm:chPref val="1"/>
        </dgm:presLayoutVars>
      </dgm:prSet>
      <dgm:spPr/>
    </dgm:pt>
    <dgm:pt modelId="{7962AEBE-BCE0-44DC-9832-7275C74021EC}" type="pres">
      <dgm:prSet presAssocID="{2AF8162C-DC6F-46B7-8352-BA08A997277E}" presName="sibTrans" presStyleLbl="sibTrans2D1" presStyleIdx="0" presStyleCnt="0"/>
      <dgm:spPr/>
    </dgm:pt>
    <dgm:pt modelId="{4DE7DB78-83CC-438C-9EB0-17FA2F135652}" type="pres">
      <dgm:prSet presAssocID="{A7DC5862-EA1D-481B-B3E6-01B401E37BDC}" presName="compNode" presStyleCnt="0"/>
      <dgm:spPr/>
    </dgm:pt>
    <dgm:pt modelId="{1B3588D8-40C8-4386-9E6F-69D7EEBB2F05}" type="pres">
      <dgm:prSet presAssocID="{A7DC5862-EA1D-481B-B3E6-01B401E37BDC}" presName="iconBgRect" presStyleLbl="bgShp" presStyleIdx="5" presStyleCnt="7"/>
      <dgm:spPr/>
    </dgm:pt>
    <dgm:pt modelId="{EF4610E5-CCA0-4803-A123-7B154F05E9BA}" type="pres">
      <dgm:prSet presAssocID="{A7DC5862-EA1D-481B-B3E6-01B401E37BDC}"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esearch"/>
        </a:ext>
      </dgm:extLst>
    </dgm:pt>
    <dgm:pt modelId="{F9FB7042-09AC-4028-A303-A1F5EF061C44}" type="pres">
      <dgm:prSet presAssocID="{A7DC5862-EA1D-481B-B3E6-01B401E37BDC}" presName="spaceRect" presStyleCnt="0"/>
      <dgm:spPr/>
    </dgm:pt>
    <dgm:pt modelId="{73485A79-809A-4810-A403-70F0B54EAF02}" type="pres">
      <dgm:prSet presAssocID="{A7DC5862-EA1D-481B-B3E6-01B401E37BDC}" presName="textRect" presStyleLbl="revTx" presStyleIdx="5" presStyleCnt="7">
        <dgm:presLayoutVars>
          <dgm:chMax val="1"/>
          <dgm:chPref val="1"/>
        </dgm:presLayoutVars>
      </dgm:prSet>
      <dgm:spPr/>
    </dgm:pt>
    <dgm:pt modelId="{5FF58A16-A535-469A-BDD4-0ED9FCF3E92E}" type="pres">
      <dgm:prSet presAssocID="{348BDD64-5D5A-4753-AB0E-DE835D3642A4}" presName="sibTrans" presStyleLbl="sibTrans2D1" presStyleIdx="0" presStyleCnt="0"/>
      <dgm:spPr/>
    </dgm:pt>
    <dgm:pt modelId="{FFDE4820-C277-41B4-B964-898C675DB79E}" type="pres">
      <dgm:prSet presAssocID="{86715445-B7E6-49E8-8FD2-FB315EF9ED51}" presName="compNode" presStyleCnt="0"/>
      <dgm:spPr/>
    </dgm:pt>
    <dgm:pt modelId="{F426FD2B-EDF9-44C2-9236-BEE758CD0C33}" type="pres">
      <dgm:prSet presAssocID="{86715445-B7E6-49E8-8FD2-FB315EF9ED51}" presName="iconBgRect" presStyleLbl="bgShp" presStyleIdx="6" presStyleCnt="7"/>
      <dgm:spPr/>
    </dgm:pt>
    <dgm:pt modelId="{BB50F9A8-2AFE-4435-98A5-023FF65982E4}" type="pres">
      <dgm:prSet presAssocID="{86715445-B7E6-49E8-8FD2-FB315EF9ED51}"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Lightning"/>
        </a:ext>
      </dgm:extLst>
    </dgm:pt>
    <dgm:pt modelId="{8760D49F-3B3B-46EC-8859-58F5B1203529}" type="pres">
      <dgm:prSet presAssocID="{86715445-B7E6-49E8-8FD2-FB315EF9ED51}" presName="spaceRect" presStyleCnt="0"/>
      <dgm:spPr/>
    </dgm:pt>
    <dgm:pt modelId="{8FEA8362-E8C6-4FFB-A225-7E3D582C6545}" type="pres">
      <dgm:prSet presAssocID="{86715445-B7E6-49E8-8FD2-FB315EF9ED51}" presName="textRect" presStyleLbl="revTx" presStyleIdx="6" presStyleCnt="7">
        <dgm:presLayoutVars>
          <dgm:chMax val="1"/>
          <dgm:chPref val="1"/>
        </dgm:presLayoutVars>
      </dgm:prSet>
      <dgm:spPr/>
    </dgm:pt>
  </dgm:ptLst>
  <dgm:cxnLst>
    <dgm:cxn modelId="{59BDAD23-B2F6-4D69-A6F7-76E9EE6E7649}" type="presOf" srcId="{86715445-B7E6-49E8-8FD2-FB315EF9ED51}" destId="{8FEA8362-E8C6-4FFB-A225-7E3D582C6545}" srcOrd="0" destOrd="0" presId="urn:microsoft.com/office/officeart/2018/2/layout/IconCircleList"/>
    <dgm:cxn modelId="{6B9FC336-A885-4FE4-8E0E-76F3E51ADD45}" type="presOf" srcId="{C6357CE7-7AD5-4B0F-B7DD-7FC1E078BC53}" destId="{CD349F66-3B16-4719-972A-B70A4A300FE3}" srcOrd="0" destOrd="0" presId="urn:microsoft.com/office/officeart/2018/2/layout/IconCircleList"/>
    <dgm:cxn modelId="{A899615B-34EF-4915-B33C-542935DC4BAB}" type="presOf" srcId="{C2A9150C-094C-4A73-97A0-F8D7E17CDADD}" destId="{04FCEC35-04D6-4C46-826A-C51037040B79}" srcOrd="0" destOrd="0" presId="urn:microsoft.com/office/officeart/2018/2/layout/IconCircleList"/>
    <dgm:cxn modelId="{3337F466-B513-414D-9031-B63ACBCF359F}" srcId="{21028B67-B063-49C0-865E-E64584CCAAB3}" destId="{AB39116F-1C6C-4106-842C-131452E4ADE1}" srcOrd="0" destOrd="0" parTransId="{63D861EB-FBC0-4DC5-96EF-6BADA6BC54BD}" sibTransId="{0214C2BC-E4C4-48A3-BA75-51AE849DF7CE}"/>
    <dgm:cxn modelId="{38FD446D-DCC3-4A25-A604-A7379FFE8F07}" type="presOf" srcId="{38AD5E2B-9D07-47A2-B215-BF52DF699FA1}" destId="{DFC1D942-53AE-452C-9685-44B60A9608EE}" srcOrd="0" destOrd="0" presId="urn:microsoft.com/office/officeart/2018/2/layout/IconCircleList"/>
    <dgm:cxn modelId="{A47A4C6D-B561-4766-9F11-CDADA3899590}" type="presOf" srcId="{0214C2BC-E4C4-48A3-BA75-51AE849DF7CE}" destId="{EC7DDC5A-F418-4905-A39A-50DF9D90F510}" srcOrd="0" destOrd="0" presId="urn:microsoft.com/office/officeart/2018/2/layout/IconCircleList"/>
    <dgm:cxn modelId="{7B72B355-C4AB-4663-8EAE-2766E481AD55}" type="presOf" srcId="{2AF8162C-DC6F-46B7-8352-BA08A997277E}" destId="{7962AEBE-BCE0-44DC-9832-7275C74021EC}" srcOrd="0" destOrd="0" presId="urn:microsoft.com/office/officeart/2018/2/layout/IconCircleList"/>
    <dgm:cxn modelId="{4E5C5886-3FC7-4D54-88BE-139A5930E8C4}" srcId="{21028B67-B063-49C0-865E-E64584CCAAB3}" destId="{C6357CE7-7AD5-4B0F-B7DD-7FC1E078BC53}" srcOrd="3" destOrd="0" parTransId="{577977FC-1B06-4F2A-945E-A7A2209806D5}" sibTransId="{E65067F5-CBED-4752-A0A9-7557E7F57832}"/>
    <dgm:cxn modelId="{BA80AF9D-3DEF-4503-AF6B-98F1729FB9D1}" srcId="{21028B67-B063-49C0-865E-E64584CCAAB3}" destId="{C2A9150C-094C-4A73-97A0-F8D7E17CDADD}" srcOrd="4" destOrd="0" parTransId="{C46D4983-3074-4AC9-9BE8-FA859B87EE7E}" sibTransId="{2AF8162C-DC6F-46B7-8352-BA08A997277E}"/>
    <dgm:cxn modelId="{4B3A27AF-6366-4804-8E24-E86AC806E0DE}" type="presOf" srcId="{AB39116F-1C6C-4106-842C-131452E4ADE1}" destId="{8E72E0F5-2EFB-4CD4-A4D5-D5AD66705237}" srcOrd="0" destOrd="0" presId="urn:microsoft.com/office/officeart/2018/2/layout/IconCircleList"/>
    <dgm:cxn modelId="{F28152B0-A456-4BFE-8264-D25D4285079D}" type="presOf" srcId="{21028B67-B063-49C0-865E-E64584CCAAB3}" destId="{FE0E0569-B477-43A0-BA11-EA48B0E54540}" srcOrd="0" destOrd="0" presId="urn:microsoft.com/office/officeart/2018/2/layout/IconCircleList"/>
    <dgm:cxn modelId="{72BD50B1-4506-477F-8AA6-192AA96025AF}" srcId="{21028B67-B063-49C0-865E-E64584CCAAB3}" destId="{9A8B56FB-55AD-4D09-8210-2BF455AF9898}" srcOrd="1" destOrd="0" parTransId="{5FE777CA-816D-45B6-BCAC-A76A712AFAF2}" sibTransId="{3E0208BF-B25B-43D3-9CF1-57A31E02B12C}"/>
    <dgm:cxn modelId="{ACD2C9BB-CF16-4D71-83C5-22F2C05FB2AB}" srcId="{21028B67-B063-49C0-865E-E64584CCAAB3}" destId="{3FFDC77C-9C4D-46AA-B296-5D4EBC30A02F}" srcOrd="2" destOrd="0" parTransId="{588D51E9-A013-4273-A320-4966747956D0}" sibTransId="{38AD5E2B-9D07-47A2-B215-BF52DF699FA1}"/>
    <dgm:cxn modelId="{98707BC1-77E9-4E96-AC8C-61A126AF71C5}" srcId="{21028B67-B063-49C0-865E-E64584CCAAB3}" destId="{A7DC5862-EA1D-481B-B3E6-01B401E37BDC}" srcOrd="5" destOrd="0" parTransId="{32E6E3A2-6FA4-4D43-98AA-5E8F0AFDBDE2}" sibTransId="{348BDD64-5D5A-4753-AB0E-DE835D3642A4}"/>
    <dgm:cxn modelId="{1CE056C5-A5C3-4FA3-A859-F933903972C9}" type="presOf" srcId="{348BDD64-5D5A-4753-AB0E-DE835D3642A4}" destId="{5FF58A16-A535-469A-BDD4-0ED9FCF3E92E}" srcOrd="0" destOrd="0" presId="urn:microsoft.com/office/officeart/2018/2/layout/IconCircleList"/>
    <dgm:cxn modelId="{EC6FFBC9-CBC9-4076-A90F-53557D220661}" type="presOf" srcId="{A7DC5862-EA1D-481B-B3E6-01B401E37BDC}" destId="{73485A79-809A-4810-A403-70F0B54EAF02}" srcOrd="0" destOrd="0" presId="urn:microsoft.com/office/officeart/2018/2/layout/IconCircleList"/>
    <dgm:cxn modelId="{4A26C8D4-3EE9-408C-95E1-6611652660AA}" type="presOf" srcId="{3E0208BF-B25B-43D3-9CF1-57A31E02B12C}" destId="{3F8ABDC3-DED5-4561-A613-EC7E23B5C30D}" srcOrd="0" destOrd="0" presId="urn:microsoft.com/office/officeart/2018/2/layout/IconCircleList"/>
    <dgm:cxn modelId="{B88E4DE0-9F35-4866-BEA3-828132884697}" type="presOf" srcId="{3FFDC77C-9C4D-46AA-B296-5D4EBC30A02F}" destId="{05638DE6-CF2D-496C-A74C-7228FC09C822}" srcOrd="0" destOrd="0" presId="urn:microsoft.com/office/officeart/2018/2/layout/IconCircleList"/>
    <dgm:cxn modelId="{E443C2EB-A8FB-4B0C-89DC-CC85D7C8C691}" type="presOf" srcId="{E65067F5-CBED-4752-A0A9-7557E7F57832}" destId="{0FE7E6A1-8FCE-4A2D-9A87-0FC7C9DE49E4}" srcOrd="0" destOrd="0" presId="urn:microsoft.com/office/officeart/2018/2/layout/IconCircleList"/>
    <dgm:cxn modelId="{97F6E9F7-5B8D-49D0-9804-E3E308875DD0}" type="presOf" srcId="{9A8B56FB-55AD-4D09-8210-2BF455AF9898}" destId="{E0752731-ECDD-47C8-A184-0B78C8F71EE6}" srcOrd="0" destOrd="0" presId="urn:microsoft.com/office/officeart/2018/2/layout/IconCircleList"/>
    <dgm:cxn modelId="{D14217FA-498A-4CDB-9E7C-57ECA14BBA7D}" srcId="{21028B67-B063-49C0-865E-E64584CCAAB3}" destId="{86715445-B7E6-49E8-8FD2-FB315EF9ED51}" srcOrd="6" destOrd="0" parTransId="{C592AE88-8EC8-40BF-B4E2-1B930EC59E39}" sibTransId="{497CCB11-E062-4D28-8687-3F4F8EF87373}"/>
    <dgm:cxn modelId="{BA861F69-D9B2-4137-834F-EFEF9155E046}" type="presParOf" srcId="{FE0E0569-B477-43A0-BA11-EA48B0E54540}" destId="{D78F93D1-A2F2-4E7E-BD37-6EC287DF32E7}" srcOrd="0" destOrd="0" presId="urn:microsoft.com/office/officeart/2018/2/layout/IconCircleList"/>
    <dgm:cxn modelId="{5D8904AE-CDC7-4020-8A32-9B539A4CE006}" type="presParOf" srcId="{D78F93D1-A2F2-4E7E-BD37-6EC287DF32E7}" destId="{F16DA2E2-20AB-45DC-9247-1C98E2046521}" srcOrd="0" destOrd="0" presId="urn:microsoft.com/office/officeart/2018/2/layout/IconCircleList"/>
    <dgm:cxn modelId="{E19B665C-84ED-45BF-923D-A46E116CABC8}" type="presParOf" srcId="{F16DA2E2-20AB-45DC-9247-1C98E2046521}" destId="{EC17A366-031D-4E16-8A94-6EC4BAD9EF88}" srcOrd="0" destOrd="0" presId="urn:microsoft.com/office/officeart/2018/2/layout/IconCircleList"/>
    <dgm:cxn modelId="{8A1410C6-760B-4F1B-9E35-97575944E157}" type="presParOf" srcId="{F16DA2E2-20AB-45DC-9247-1C98E2046521}" destId="{6B8B7E49-BA85-495E-8A8D-49A01969CB93}" srcOrd="1" destOrd="0" presId="urn:microsoft.com/office/officeart/2018/2/layout/IconCircleList"/>
    <dgm:cxn modelId="{CF18D26D-887B-45AE-81D2-5CBB8289CBE7}" type="presParOf" srcId="{F16DA2E2-20AB-45DC-9247-1C98E2046521}" destId="{EFAFC903-233A-4DA0-8BD9-4CA7AE3568D8}" srcOrd="2" destOrd="0" presId="urn:microsoft.com/office/officeart/2018/2/layout/IconCircleList"/>
    <dgm:cxn modelId="{E585FDC1-68C1-4477-A419-3388F40B5756}" type="presParOf" srcId="{F16DA2E2-20AB-45DC-9247-1C98E2046521}" destId="{8E72E0F5-2EFB-4CD4-A4D5-D5AD66705237}" srcOrd="3" destOrd="0" presId="urn:microsoft.com/office/officeart/2018/2/layout/IconCircleList"/>
    <dgm:cxn modelId="{A79C3107-9FC8-4624-B5F0-DBA3A177193E}" type="presParOf" srcId="{D78F93D1-A2F2-4E7E-BD37-6EC287DF32E7}" destId="{EC7DDC5A-F418-4905-A39A-50DF9D90F510}" srcOrd="1" destOrd="0" presId="urn:microsoft.com/office/officeart/2018/2/layout/IconCircleList"/>
    <dgm:cxn modelId="{3108ABA8-B224-48E0-83F0-42020A080763}" type="presParOf" srcId="{D78F93D1-A2F2-4E7E-BD37-6EC287DF32E7}" destId="{0EE50430-2089-432F-B811-AC6F76E47C6F}" srcOrd="2" destOrd="0" presId="urn:microsoft.com/office/officeart/2018/2/layout/IconCircleList"/>
    <dgm:cxn modelId="{8002DA76-0B99-4B37-8889-C97A801F4A70}" type="presParOf" srcId="{0EE50430-2089-432F-B811-AC6F76E47C6F}" destId="{82A655CA-894A-45F2-A9F2-A83B551DF0C3}" srcOrd="0" destOrd="0" presId="urn:microsoft.com/office/officeart/2018/2/layout/IconCircleList"/>
    <dgm:cxn modelId="{623D12DF-E81A-4DB0-933D-5E83196C36B6}" type="presParOf" srcId="{0EE50430-2089-432F-B811-AC6F76E47C6F}" destId="{0B2B6002-D38A-4BC7-968C-18B8E6070D79}" srcOrd="1" destOrd="0" presId="urn:microsoft.com/office/officeart/2018/2/layout/IconCircleList"/>
    <dgm:cxn modelId="{62C914A0-8D33-47D3-B99D-BC9301E45689}" type="presParOf" srcId="{0EE50430-2089-432F-B811-AC6F76E47C6F}" destId="{CBD8BE85-74E8-4A92-9195-AD1890C4B7D1}" srcOrd="2" destOrd="0" presId="urn:microsoft.com/office/officeart/2018/2/layout/IconCircleList"/>
    <dgm:cxn modelId="{867A0218-AF6C-48C3-9C8F-825597C63F17}" type="presParOf" srcId="{0EE50430-2089-432F-B811-AC6F76E47C6F}" destId="{E0752731-ECDD-47C8-A184-0B78C8F71EE6}" srcOrd="3" destOrd="0" presId="urn:microsoft.com/office/officeart/2018/2/layout/IconCircleList"/>
    <dgm:cxn modelId="{DD01F0C4-854C-4119-9906-28FFCF7D04CB}" type="presParOf" srcId="{D78F93D1-A2F2-4E7E-BD37-6EC287DF32E7}" destId="{3F8ABDC3-DED5-4561-A613-EC7E23B5C30D}" srcOrd="3" destOrd="0" presId="urn:microsoft.com/office/officeart/2018/2/layout/IconCircleList"/>
    <dgm:cxn modelId="{C7DA4037-CDAD-4974-AA94-A81F72746BA1}" type="presParOf" srcId="{D78F93D1-A2F2-4E7E-BD37-6EC287DF32E7}" destId="{0AC88B2A-1703-413F-9271-198F9A5CF152}" srcOrd="4" destOrd="0" presId="urn:microsoft.com/office/officeart/2018/2/layout/IconCircleList"/>
    <dgm:cxn modelId="{648516DD-24AD-4500-A0EA-918DCA870ACB}" type="presParOf" srcId="{0AC88B2A-1703-413F-9271-198F9A5CF152}" destId="{0D87A625-3866-4390-B952-24DBEC9C7EA3}" srcOrd="0" destOrd="0" presId="urn:microsoft.com/office/officeart/2018/2/layout/IconCircleList"/>
    <dgm:cxn modelId="{69268863-C4E4-4EBE-AA17-3ED3BEFBED2A}" type="presParOf" srcId="{0AC88B2A-1703-413F-9271-198F9A5CF152}" destId="{3AADA02D-21B7-4D84-822F-A9B85DAEB45E}" srcOrd="1" destOrd="0" presId="urn:microsoft.com/office/officeart/2018/2/layout/IconCircleList"/>
    <dgm:cxn modelId="{DCC1E3E6-CC22-4C6E-B511-19DDA6A64E61}" type="presParOf" srcId="{0AC88B2A-1703-413F-9271-198F9A5CF152}" destId="{52B8C8F6-8419-4721-894D-063DFD0D7D30}" srcOrd="2" destOrd="0" presId="urn:microsoft.com/office/officeart/2018/2/layout/IconCircleList"/>
    <dgm:cxn modelId="{242CF2FB-C964-492A-895C-A095345C1C93}" type="presParOf" srcId="{0AC88B2A-1703-413F-9271-198F9A5CF152}" destId="{05638DE6-CF2D-496C-A74C-7228FC09C822}" srcOrd="3" destOrd="0" presId="urn:microsoft.com/office/officeart/2018/2/layout/IconCircleList"/>
    <dgm:cxn modelId="{DF1956F0-684F-4612-8085-B600A793837F}" type="presParOf" srcId="{D78F93D1-A2F2-4E7E-BD37-6EC287DF32E7}" destId="{DFC1D942-53AE-452C-9685-44B60A9608EE}" srcOrd="5" destOrd="0" presId="urn:microsoft.com/office/officeart/2018/2/layout/IconCircleList"/>
    <dgm:cxn modelId="{8BD8C5C4-F94A-4D4A-BDFA-411A9501C207}" type="presParOf" srcId="{D78F93D1-A2F2-4E7E-BD37-6EC287DF32E7}" destId="{21C1663C-D277-4024-9943-82CD136BA095}" srcOrd="6" destOrd="0" presId="urn:microsoft.com/office/officeart/2018/2/layout/IconCircleList"/>
    <dgm:cxn modelId="{3AEB0C36-EDB1-48F5-A26D-B3DB546E5348}" type="presParOf" srcId="{21C1663C-D277-4024-9943-82CD136BA095}" destId="{65470DF5-E4B5-47B8-BAA7-880F6BC7E2D3}" srcOrd="0" destOrd="0" presId="urn:microsoft.com/office/officeart/2018/2/layout/IconCircleList"/>
    <dgm:cxn modelId="{D14F56D4-C186-4EB8-BA7B-DF5D3DFE6A04}" type="presParOf" srcId="{21C1663C-D277-4024-9943-82CD136BA095}" destId="{46513514-7C6D-41E2-ABCE-E55E914B0DB6}" srcOrd="1" destOrd="0" presId="urn:microsoft.com/office/officeart/2018/2/layout/IconCircleList"/>
    <dgm:cxn modelId="{493DA8A0-6741-43CF-98AD-F815A0680486}" type="presParOf" srcId="{21C1663C-D277-4024-9943-82CD136BA095}" destId="{A8C3CB39-1C3C-4D89-B3DA-E2D55777AF92}" srcOrd="2" destOrd="0" presId="urn:microsoft.com/office/officeart/2018/2/layout/IconCircleList"/>
    <dgm:cxn modelId="{105980BE-7F14-4F65-A05D-57E12B4108D1}" type="presParOf" srcId="{21C1663C-D277-4024-9943-82CD136BA095}" destId="{CD349F66-3B16-4719-972A-B70A4A300FE3}" srcOrd="3" destOrd="0" presId="urn:microsoft.com/office/officeart/2018/2/layout/IconCircleList"/>
    <dgm:cxn modelId="{AD6CB15B-96AB-4526-9945-283DC3994186}" type="presParOf" srcId="{D78F93D1-A2F2-4E7E-BD37-6EC287DF32E7}" destId="{0FE7E6A1-8FCE-4A2D-9A87-0FC7C9DE49E4}" srcOrd="7" destOrd="0" presId="urn:microsoft.com/office/officeart/2018/2/layout/IconCircleList"/>
    <dgm:cxn modelId="{3E50370D-A32E-423D-B031-1DD82966CB95}" type="presParOf" srcId="{D78F93D1-A2F2-4E7E-BD37-6EC287DF32E7}" destId="{6B953EBA-68A2-4C75-9193-56ABAE62AE20}" srcOrd="8" destOrd="0" presId="urn:microsoft.com/office/officeart/2018/2/layout/IconCircleList"/>
    <dgm:cxn modelId="{4B63C917-EA99-4F96-9A80-4240AE4762A9}" type="presParOf" srcId="{6B953EBA-68A2-4C75-9193-56ABAE62AE20}" destId="{43FC8810-8B26-4B8E-A23F-318D5E364930}" srcOrd="0" destOrd="0" presId="urn:microsoft.com/office/officeart/2018/2/layout/IconCircleList"/>
    <dgm:cxn modelId="{4B6122E0-C9D0-44AE-A29D-D18F693C709F}" type="presParOf" srcId="{6B953EBA-68A2-4C75-9193-56ABAE62AE20}" destId="{758EDEF0-2E59-4C99-8757-B38E9A5C126D}" srcOrd="1" destOrd="0" presId="urn:microsoft.com/office/officeart/2018/2/layout/IconCircleList"/>
    <dgm:cxn modelId="{E70DDBCF-0C5E-467C-BA7A-466636D1ADF3}" type="presParOf" srcId="{6B953EBA-68A2-4C75-9193-56ABAE62AE20}" destId="{3E68EF2D-A789-4A57-8006-0DD59B75B9DD}" srcOrd="2" destOrd="0" presId="urn:microsoft.com/office/officeart/2018/2/layout/IconCircleList"/>
    <dgm:cxn modelId="{97F4D36B-0071-4911-BD0C-98CF94AC3429}" type="presParOf" srcId="{6B953EBA-68A2-4C75-9193-56ABAE62AE20}" destId="{04FCEC35-04D6-4C46-826A-C51037040B79}" srcOrd="3" destOrd="0" presId="urn:microsoft.com/office/officeart/2018/2/layout/IconCircleList"/>
    <dgm:cxn modelId="{7A54A20E-2C24-4831-B159-1C44240B1D82}" type="presParOf" srcId="{D78F93D1-A2F2-4E7E-BD37-6EC287DF32E7}" destId="{7962AEBE-BCE0-44DC-9832-7275C74021EC}" srcOrd="9" destOrd="0" presId="urn:microsoft.com/office/officeart/2018/2/layout/IconCircleList"/>
    <dgm:cxn modelId="{98ED6FE8-F491-4DE8-B454-12E9026CDF9C}" type="presParOf" srcId="{D78F93D1-A2F2-4E7E-BD37-6EC287DF32E7}" destId="{4DE7DB78-83CC-438C-9EB0-17FA2F135652}" srcOrd="10" destOrd="0" presId="urn:microsoft.com/office/officeart/2018/2/layout/IconCircleList"/>
    <dgm:cxn modelId="{55D0C064-9804-4C21-A752-BCEBC93767AF}" type="presParOf" srcId="{4DE7DB78-83CC-438C-9EB0-17FA2F135652}" destId="{1B3588D8-40C8-4386-9E6F-69D7EEBB2F05}" srcOrd="0" destOrd="0" presId="urn:microsoft.com/office/officeart/2018/2/layout/IconCircleList"/>
    <dgm:cxn modelId="{B347905B-06BF-4CB6-B8EA-DBB56678E71E}" type="presParOf" srcId="{4DE7DB78-83CC-438C-9EB0-17FA2F135652}" destId="{EF4610E5-CCA0-4803-A123-7B154F05E9BA}" srcOrd="1" destOrd="0" presId="urn:microsoft.com/office/officeart/2018/2/layout/IconCircleList"/>
    <dgm:cxn modelId="{DF84FF64-3A3E-4BCF-B190-BD6054ACBCF6}" type="presParOf" srcId="{4DE7DB78-83CC-438C-9EB0-17FA2F135652}" destId="{F9FB7042-09AC-4028-A303-A1F5EF061C44}" srcOrd="2" destOrd="0" presId="urn:microsoft.com/office/officeart/2018/2/layout/IconCircleList"/>
    <dgm:cxn modelId="{30EC10DC-33BB-41AD-A93C-4989E7415FF7}" type="presParOf" srcId="{4DE7DB78-83CC-438C-9EB0-17FA2F135652}" destId="{73485A79-809A-4810-A403-70F0B54EAF02}" srcOrd="3" destOrd="0" presId="urn:microsoft.com/office/officeart/2018/2/layout/IconCircleList"/>
    <dgm:cxn modelId="{8D07D242-B2FD-4514-8227-0B249C29A32C}" type="presParOf" srcId="{D78F93D1-A2F2-4E7E-BD37-6EC287DF32E7}" destId="{5FF58A16-A535-469A-BDD4-0ED9FCF3E92E}" srcOrd="11" destOrd="0" presId="urn:microsoft.com/office/officeart/2018/2/layout/IconCircleList"/>
    <dgm:cxn modelId="{EB03DA93-D5D2-4E36-A310-8E50492763BC}" type="presParOf" srcId="{D78F93D1-A2F2-4E7E-BD37-6EC287DF32E7}" destId="{FFDE4820-C277-41B4-B964-898C675DB79E}" srcOrd="12" destOrd="0" presId="urn:microsoft.com/office/officeart/2018/2/layout/IconCircleList"/>
    <dgm:cxn modelId="{53282A98-548E-4E24-B673-E3AA8F5359B2}" type="presParOf" srcId="{FFDE4820-C277-41B4-B964-898C675DB79E}" destId="{F426FD2B-EDF9-44C2-9236-BEE758CD0C33}" srcOrd="0" destOrd="0" presId="urn:microsoft.com/office/officeart/2018/2/layout/IconCircleList"/>
    <dgm:cxn modelId="{65E0289E-6A9E-4144-93FE-6EB8404EB89C}" type="presParOf" srcId="{FFDE4820-C277-41B4-B964-898C675DB79E}" destId="{BB50F9A8-2AFE-4435-98A5-023FF65982E4}" srcOrd="1" destOrd="0" presId="urn:microsoft.com/office/officeart/2018/2/layout/IconCircleList"/>
    <dgm:cxn modelId="{384815AE-70CF-4377-A5DD-ECC51A3D3D67}" type="presParOf" srcId="{FFDE4820-C277-41B4-B964-898C675DB79E}" destId="{8760D49F-3B3B-46EC-8859-58F5B1203529}" srcOrd="2" destOrd="0" presId="urn:microsoft.com/office/officeart/2018/2/layout/IconCircleList"/>
    <dgm:cxn modelId="{DF1F9A62-CA3E-4EA1-95D6-E0C4976B4BF0}" type="presParOf" srcId="{FFDE4820-C277-41B4-B964-898C675DB79E}" destId="{8FEA8362-E8C6-4FFB-A225-7E3D582C654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7A366-031D-4E16-8A94-6EC4BAD9EF88}">
      <dsp:nvSpPr>
        <dsp:cNvPr id="0" name=""/>
        <dsp:cNvSpPr/>
      </dsp:nvSpPr>
      <dsp:spPr>
        <a:xfrm>
          <a:off x="82613" y="90072"/>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8B7E49-BA85-495E-8A8D-49A01969CB93}">
      <dsp:nvSpPr>
        <dsp:cNvPr id="0" name=""/>
        <dsp:cNvSpPr/>
      </dsp:nvSpPr>
      <dsp:spPr>
        <a:xfrm>
          <a:off x="271034" y="278494"/>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72E0F5-2EFB-4CD4-A4D5-D5AD66705237}">
      <dsp:nvSpPr>
        <dsp:cNvPr id="0" name=""/>
        <dsp:cNvSpPr/>
      </dsp:nvSpPr>
      <dsp:spPr>
        <a:xfrm>
          <a:off x="1172126"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Problem Description:</a:t>
          </a:r>
          <a:r>
            <a:rPr lang="en-US" sz="1100" kern="1200"/>
            <a:t> Clearly articulate the problem you're addressing.</a:t>
          </a:r>
          <a:br>
            <a:rPr lang="en-US" sz="1100" kern="1200"/>
          </a:br>
          <a:endParaRPr lang="en-US" sz="1100" kern="1200"/>
        </a:p>
      </dsp:txBody>
      <dsp:txXfrm>
        <a:off x="1172126" y="90072"/>
        <a:ext cx="2114937" cy="897246"/>
      </dsp:txXfrm>
    </dsp:sp>
    <dsp:sp modelId="{82A655CA-894A-45F2-A9F2-A83B551DF0C3}">
      <dsp:nvSpPr>
        <dsp:cNvPr id="0" name=""/>
        <dsp:cNvSpPr/>
      </dsp:nvSpPr>
      <dsp:spPr>
        <a:xfrm>
          <a:off x="3655575" y="90072"/>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2B6002-D38A-4BC7-968C-18B8E6070D79}">
      <dsp:nvSpPr>
        <dsp:cNvPr id="0" name=""/>
        <dsp:cNvSpPr/>
      </dsp:nvSpPr>
      <dsp:spPr>
        <a:xfrm>
          <a:off x="3843996" y="278494"/>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752731-ECDD-47C8-A184-0B78C8F71EE6}">
      <dsp:nvSpPr>
        <dsp:cNvPr id="0" name=""/>
        <dsp:cNvSpPr/>
      </dsp:nvSpPr>
      <dsp:spPr>
        <a:xfrm>
          <a:off x="4745088"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Customers:</a:t>
          </a:r>
          <a:r>
            <a:rPr lang="en-US" sz="1100" kern="1200"/>
            <a:t> Who are they? (e.g., "Our primary customers are urban commuters aged 18-35.")</a:t>
          </a:r>
          <a:br>
            <a:rPr lang="en-US" sz="1100" kern="1200"/>
          </a:br>
          <a:endParaRPr lang="en-US" sz="1100" kern="1200"/>
        </a:p>
      </dsp:txBody>
      <dsp:txXfrm>
        <a:off x="4745088" y="90072"/>
        <a:ext cx="2114937" cy="897246"/>
      </dsp:txXfrm>
    </dsp:sp>
    <dsp:sp modelId="{0D87A625-3866-4390-B952-24DBEC9C7EA3}">
      <dsp:nvSpPr>
        <dsp:cNvPr id="0" name=""/>
        <dsp:cNvSpPr/>
      </dsp:nvSpPr>
      <dsp:spPr>
        <a:xfrm>
          <a:off x="7228536" y="90072"/>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ADA02D-21B7-4D84-822F-A9B85DAEB45E}">
      <dsp:nvSpPr>
        <dsp:cNvPr id="0" name=""/>
        <dsp:cNvSpPr/>
      </dsp:nvSpPr>
      <dsp:spPr>
        <a:xfrm>
          <a:off x="7416958" y="278494"/>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638DE6-CF2D-496C-A74C-7228FC09C822}">
      <dsp:nvSpPr>
        <dsp:cNvPr id="0" name=""/>
        <dsp:cNvSpPr/>
      </dsp:nvSpPr>
      <dsp:spPr>
        <a:xfrm>
          <a:off x="8318049"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Problem Evidence:</a:t>
          </a:r>
          <a:r>
            <a:rPr lang="en-US" sz="1100" kern="1200"/>
            <a:t> How do you know they're experiencing this problem? (e.g., "Survey data shows that 70% of commuters face delays due to unreliable public transport.")</a:t>
          </a:r>
          <a:br>
            <a:rPr lang="en-US" sz="1100" kern="1200"/>
          </a:br>
          <a:endParaRPr lang="en-US" sz="1100" kern="1200"/>
        </a:p>
      </dsp:txBody>
      <dsp:txXfrm>
        <a:off x="8318049" y="90072"/>
        <a:ext cx="2114937" cy="897246"/>
      </dsp:txXfrm>
    </dsp:sp>
    <dsp:sp modelId="{65470DF5-E4B5-47B8-BAA7-880F6BC7E2D3}">
      <dsp:nvSpPr>
        <dsp:cNvPr id="0" name=""/>
        <dsp:cNvSpPr/>
      </dsp:nvSpPr>
      <dsp:spPr>
        <a:xfrm>
          <a:off x="82613" y="1727045"/>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513514-7C6D-41E2-ABCE-E55E914B0DB6}">
      <dsp:nvSpPr>
        <dsp:cNvPr id="0" name=""/>
        <dsp:cNvSpPr/>
      </dsp:nvSpPr>
      <dsp:spPr>
        <a:xfrm>
          <a:off x="271034" y="1915467"/>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D349F66-3B16-4719-972A-B70A4A300FE3}">
      <dsp:nvSpPr>
        <dsp:cNvPr id="0" name=""/>
        <dsp:cNvSpPr/>
      </dsp:nvSpPr>
      <dsp:spPr>
        <a:xfrm>
          <a:off x="1172126"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Current Solutions:</a:t>
          </a:r>
          <a:r>
            <a:rPr lang="en-US" sz="1100" kern="1200"/>
            <a:t> What are they currently doing to solve the problem? (e.g., "Most commuters rely on unpredictable ride-sharing apps.")</a:t>
          </a:r>
          <a:br>
            <a:rPr lang="en-US" sz="1100" kern="1200"/>
          </a:br>
          <a:endParaRPr lang="en-US" sz="1100" kern="1200"/>
        </a:p>
      </dsp:txBody>
      <dsp:txXfrm>
        <a:off x="1172126" y="1727045"/>
        <a:ext cx="2114937" cy="897246"/>
      </dsp:txXfrm>
    </dsp:sp>
    <dsp:sp modelId="{43FC8810-8B26-4B8E-A23F-318D5E364930}">
      <dsp:nvSpPr>
        <dsp:cNvPr id="0" name=""/>
        <dsp:cNvSpPr/>
      </dsp:nvSpPr>
      <dsp:spPr>
        <a:xfrm>
          <a:off x="3655575" y="1727045"/>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8EDEF0-2E59-4C99-8757-B38E9A5C126D}">
      <dsp:nvSpPr>
        <dsp:cNvPr id="0" name=""/>
        <dsp:cNvSpPr/>
      </dsp:nvSpPr>
      <dsp:spPr>
        <a:xfrm>
          <a:off x="3843996" y="1915467"/>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FCEC35-04D6-4C46-826A-C51037040B79}">
      <dsp:nvSpPr>
        <dsp:cNvPr id="0" name=""/>
        <dsp:cNvSpPr/>
      </dsp:nvSpPr>
      <dsp:spPr>
        <a:xfrm>
          <a:off x="4745088"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Affected Customers:</a:t>
          </a:r>
          <a:r>
            <a:rPr lang="en-US" sz="1100" kern="1200"/>
            <a:t> How many customers are affected? (e.g., "Approximately 2 million daily commuters in the city.")</a:t>
          </a:r>
          <a:br>
            <a:rPr lang="en-US" sz="1100" kern="1200"/>
          </a:br>
          <a:endParaRPr lang="en-US" sz="1100" kern="1200"/>
        </a:p>
      </dsp:txBody>
      <dsp:txXfrm>
        <a:off x="4745088" y="1727045"/>
        <a:ext cx="2114937" cy="897246"/>
      </dsp:txXfrm>
    </dsp:sp>
    <dsp:sp modelId="{1B3588D8-40C8-4386-9E6F-69D7EEBB2F05}">
      <dsp:nvSpPr>
        <dsp:cNvPr id="0" name=""/>
        <dsp:cNvSpPr/>
      </dsp:nvSpPr>
      <dsp:spPr>
        <a:xfrm>
          <a:off x="7228536" y="1727045"/>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4610E5-CCA0-4803-A123-7B154F05E9BA}">
      <dsp:nvSpPr>
        <dsp:cNvPr id="0" name=""/>
        <dsp:cNvSpPr/>
      </dsp:nvSpPr>
      <dsp:spPr>
        <a:xfrm>
          <a:off x="7416958" y="1915467"/>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485A79-809A-4810-A403-70F0B54EAF02}">
      <dsp:nvSpPr>
        <dsp:cNvPr id="0" name=""/>
        <dsp:cNvSpPr/>
      </dsp:nvSpPr>
      <dsp:spPr>
        <a:xfrm>
          <a:off x="8318049"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Solution Search Methods:</a:t>
          </a:r>
          <a:r>
            <a:rPr lang="en-US" sz="1100" kern="1200"/>
            <a:t> How are they trying to find solutions? (e.g., "Through internet searches and mobile apps.")</a:t>
          </a:r>
          <a:br>
            <a:rPr lang="en-US" sz="1100" kern="1200"/>
          </a:br>
          <a:endParaRPr lang="en-US" sz="1100" kern="1200"/>
        </a:p>
      </dsp:txBody>
      <dsp:txXfrm>
        <a:off x="8318049" y="1727045"/>
        <a:ext cx="2114937" cy="897246"/>
      </dsp:txXfrm>
    </dsp:sp>
    <dsp:sp modelId="{F426FD2B-EDF9-44C2-9236-BEE758CD0C33}">
      <dsp:nvSpPr>
        <dsp:cNvPr id="0" name=""/>
        <dsp:cNvSpPr/>
      </dsp:nvSpPr>
      <dsp:spPr>
        <a:xfrm>
          <a:off x="82613" y="336401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50F9A8-2AFE-4435-98A5-023FF65982E4}">
      <dsp:nvSpPr>
        <dsp:cNvPr id="0" name=""/>
        <dsp:cNvSpPr/>
      </dsp:nvSpPr>
      <dsp:spPr>
        <a:xfrm>
          <a:off x="271034" y="3552441"/>
          <a:ext cx="520402" cy="52040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EA8362-E8C6-4FFB-A225-7E3D582C6545}">
      <dsp:nvSpPr>
        <dsp:cNvPr id="0" name=""/>
        <dsp:cNvSpPr/>
      </dsp:nvSpPr>
      <dsp:spPr>
        <a:xfrm>
          <a:off x="1172126"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b="1" kern="1200"/>
            <a:t>Current Solution Gaps:</a:t>
          </a:r>
          <a:r>
            <a:rPr lang="en-US" sz="1100" kern="1200"/>
            <a:t> Why is the current solution not working? (e.g., "Existing solutions are costly and unreliable during peak hours.")</a:t>
          </a:r>
        </a:p>
      </dsp:txBody>
      <dsp:txXfrm>
        <a:off x="1172126" y="3364019"/>
        <a:ext cx="2114937" cy="89724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A92086-5225-4145-B33A-E1424B78A6AA}" type="datetimeFigureOut">
              <a:rPr lang="en-US" smtClean="0"/>
              <a:t>10/18/2024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93BC3-6488-43F4-A800-629E01EDFE42}" type="slidenum">
              <a:rPr lang="en-US" smtClean="0"/>
              <a:t>‹#›</a:t>
            </a:fld>
            <a:endParaRPr lang="en-US"/>
          </a:p>
        </p:txBody>
      </p:sp>
    </p:spTree>
    <p:extLst>
      <p:ext uri="{BB962C8B-B14F-4D97-AF65-F5344CB8AC3E}">
        <p14:creationId xmlns:p14="http://schemas.microsoft.com/office/powerpoint/2010/main" val="38120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093BC3-6488-43F4-A800-629E01EDFE42}" type="slidenum">
              <a:rPr lang="en-US" smtClean="0"/>
              <a:t>1</a:t>
            </a:fld>
            <a:endParaRPr lang="en-US"/>
          </a:p>
        </p:txBody>
      </p:sp>
    </p:spTree>
    <p:extLst>
      <p:ext uri="{BB962C8B-B14F-4D97-AF65-F5344CB8AC3E}">
        <p14:creationId xmlns:p14="http://schemas.microsoft.com/office/powerpoint/2010/main" val="305277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093BC3-6488-43F4-A800-629E01EDFE42}" type="slidenum">
              <a:rPr lang="en-US" smtClean="0"/>
              <a:t>13</a:t>
            </a:fld>
            <a:endParaRPr lang="en-US"/>
          </a:p>
        </p:txBody>
      </p:sp>
    </p:spTree>
    <p:extLst>
      <p:ext uri="{BB962C8B-B14F-4D97-AF65-F5344CB8AC3E}">
        <p14:creationId xmlns:p14="http://schemas.microsoft.com/office/powerpoint/2010/main" val="502862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3599D-4FFE-285F-53FC-30CE7B958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7A6F80-984F-36F3-12BF-E77B86B585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D446F7-2C82-FC73-4985-7FB84065E4FB}"/>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5" name="Footer Placeholder 4">
            <a:extLst>
              <a:ext uri="{FF2B5EF4-FFF2-40B4-BE49-F238E27FC236}">
                <a16:creationId xmlns:a16="http://schemas.microsoft.com/office/drawing/2014/main" id="{1855DB21-FD9D-D391-374F-A5349D020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D1C56-7D7D-750C-0C9F-557E879F5FAD}"/>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376972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692C5-F541-0C94-EBA9-F371EC81D5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A0DA8E-2F76-8A18-2BBC-0AB9B09902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5EEE0-619A-5224-71CC-C7642840FEB0}"/>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5" name="Footer Placeholder 4">
            <a:extLst>
              <a:ext uri="{FF2B5EF4-FFF2-40B4-BE49-F238E27FC236}">
                <a16:creationId xmlns:a16="http://schemas.microsoft.com/office/drawing/2014/main" id="{C51263C7-003C-AEE3-8395-857EB2D2EB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2D3776-DD19-0DA6-11C7-B22926BE17F8}"/>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522605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4EFECA-5627-31A4-77CA-7F6C8B460D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36861F-9726-DEC7-1CE6-B06A5AFB7D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0264C-1F3B-6B9B-7233-7CB736860552}"/>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5" name="Footer Placeholder 4">
            <a:extLst>
              <a:ext uri="{FF2B5EF4-FFF2-40B4-BE49-F238E27FC236}">
                <a16:creationId xmlns:a16="http://schemas.microsoft.com/office/drawing/2014/main" id="{F8641569-E72B-5D23-BBFE-9DEB703FC8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701C30-E4B3-51A5-72A9-78AC469628E9}"/>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2220426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F685-793A-1E8F-0C80-F2F3A9C2A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B8D480-5AA1-193F-215F-EE2CE73AB9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7D59E-FE54-8EAF-E8E2-E54C02BDBFBF}"/>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5" name="Footer Placeholder 4">
            <a:extLst>
              <a:ext uri="{FF2B5EF4-FFF2-40B4-BE49-F238E27FC236}">
                <a16:creationId xmlns:a16="http://schemas.microsoft.com/office/drawing/2014/main" id="{D5CB20DF-1E0B-518C-50E8-437EF3C4B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58432-0E07-F549-C7A1-432EF7B47C51}"/>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270917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D28A0-06B4-0960-EBCB-D039AC446A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DB9C64-99F5-A3C7-08E0-DA334DDFD48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338A75-4EA7-9197-2C7B-32993AEF58C0}"/>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5" name="Footer Placeholder 4">
            <a:extLst>
              <a:ext uri="{FF2B5EF4-FFF2-40B4-BE49-F238E27FC236}">
                <a16:creationId xmlns:a16="http://schemas.microsoft.com/office/drawing/2014/main" id="{B6F401BA-2757-39FA-F710-42073A20A0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1183E3-7584-F744-2AD2-1CB78D01E7C5}"/>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368490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D1B55-FA9B-9D26-8E5E-C4C3256B88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68F3DC-8E66-17F7-530E-B30F42F69E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C1D88C-5BCD-D69F-AF76-E1135E2DD2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6E7738-BB59-3553-E3B0-DD0424D3C014}"/>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6" name="Footer Placeholder 5">
            <a:extLst>
              <a:ext uri="{FF2B5EF4-FFF2-40B4-BE49-F238E27FC236}">
                <a16:creationId xmlns:a16="http://schemas.microsoft.com/office/drawing/2014/main" id="{01D70B65-A5A8-1C92-F5C1-40A4CB7CE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9E1198-2C78-A31B-61A2-253EB4382CC2}"/>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93510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F2A35-5460-1192-CA60-362A9D08F4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AE5481-DB0C-D13E-3D53-7ABF1472B8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119BC2-D187-14EC-F7ED-419366B7E4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FFF0F8-9689-2263-F4E4-283C25428D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3E1595-C2F1-E91D-2F8F-9D249F9BB6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E2D549-DA2D-8CA5-D2E9-0A2975D3C418}"/>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8" name="Footer Placeholder 7">
            <a:extLst>
              <a:ext uri="{FF2B5EF4-FFF2-40B4-BE49-F238E27FC236}">
                <a16:creationId xmlns:a16="http://schemas.microsoft.com/office/drawing/2014/main" id="{261C2EDF-A60B-51EC-E65C-0DD0EF014C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4A2374-6D83-C343-83BA-0BB9A1FD209B}"/>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258834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66511-86A6-B753-B360-B47580A080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6052C1-956C-665C-6518-631FB49CF88C}"/>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4" name="Footer Placeholder 3">
            <a:extLst>
              <a:ext uri="{FF2B5EF4-FFF2-40B4-BE49-F238E27FC236}">
                <a16:creationId xmlns:a16="http://schemas.microsoft.com/office/drawing/2014/main" id="{2EE5541E-B6AF-4E52-AB2F-CA189854AB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4E5AAF-D1DC-FA04-6F55-FB3B3918A5E6}"/>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119930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10E27F-460B-A7A2-E821-407FA1F3738A}"/>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3" name="Footer Placeholder 2">
            <a:extLst>
              <a:ext uri="{FF2B5EF4-FFF2-40B4-BE49-F238E27FC236}">
                <a16:creationId xmlns:a16="http://schemas.microsoft.com/office/drawing/2014/main" id="{2EB05F0B-1D14-C450-2CFE-0D7D3530E3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2ECFF3-4C31-EE61-AEF2-094EDC66AD6B}"/>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166104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D3BA-A3A1-D641-1139-A4B14315A2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0CC933-2902-DF3A-7432-A28ED1229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23FD97-2052-4420-8099-B686099A4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C7803-641B-F389-57D2-D32470D5E0CE}"/>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6" name="Footer Placeholder 5">
            <a:extLst>
              <a:ext uri="{FF2B5EF4-FFF2-40B4-BE49-F238E27FC236}">
                <a16:creationId xmlns:a16="http://schemas.microsoft.com/office/drawing/2014/main" id="{5EF522A5-0C2B-FF02-ADF8-E65B4E7C3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B9897-D37D-3EAB-7CC9-036D88B8A96E}"/>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183622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6597-2AA2-8421-AA9C-962A7C183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1B5A09-86B5-5FB2-A2AF-1ED5964B4D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F5225C-B53F-6DDC-8512-9A5D5BB28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37E457-F783-B006-D3F4-364B3ED1CD98}"/>
              </a:ext>
            </a:extLst>
          </p:cNvPr>
          <p:cNvSpPr>
            <a:spLocks noGrp="1"/>
          </p:cNvSpPr>
          <p:nvPr>
            <p:ph type="dt" sz="half" idx="10"/>
          </p:nvPr>
        </p:nvSpPr>
        <p:spPr/>
        <p:txBody>
          <a:bodyPr/>
          <a:lstStyle/>
          <a:p>
            <a:fld id="{230A4FE2-3526-406B-9662-7272304B1E4F}" type="datetimeFigureOut">
              <a:rPr lang="en-US" smtClean="0"/>
              <a:t>10/18/2024</a:t>
            </a:fld>
            <a:endParaRPr lang="en-US"/>
          </a:p>
        </p:txBody>
      </p:sp>
      <p:sp>
        <p:nvSpPr>
          <p:cNvPr id="6" name="Footer Placeholder 5">
            <a:extLst>
              <a:ext uri="{FF2B5EF4-FFF2-40B4-BE49-F238E27FC236}">
                <a16:creationId xmlns:a16="http://schemas.microsoft.com/office/drawing/2014/main" id="{727E6438-211D-6622-E41D-45CD4B80AB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3A4E9D-7C2F-8401-A8CD-1F77AAE6B09F}"/>
              </a:ext>
            </a:extLst>
          </p:cNvPr>
          <p:cNvSpPr>
            <a:spLocks noGrp="1"/>
          </p:cNvSpPr>
          <p:nvPr>
            <p:ph type="sldNum" sz="quarter" idx="12"/>
          </p:nvPr>
        </p:nvSpPr>
        <p:spPr/>
        <p:txBody>
          <a:bodyPr/>
          <a:lstStyle/>
          <a:p>
            <a:fld id="{DB5CE2C9-04DB-43AB-8189-53A5C871C02A}" type="slidenum">
              <a:rPr lang="en-US" smtClean="0"/>
              <a:t>‹#›</a:t>
            </a:fld>
            <a:endParaRPr lang="en-US"/>
          </a:p>
        </p:txBody>
      </p:sp>
    </p:spTree>
    <p:extLst>
      <p:ext uri="{BB962C8B-B14F-4D97-AF65-F5344CB8AC3E}">
        <p14:creationId xmlns:p14="http://schemas.microsoft.com/office/powerpoint/2010/main" val="160625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ECF88C-D3B6-A713-34F3-E47BF2E55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4ADA23-FE93-0854-A3EE-7F32F343D5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CB612-9C65-4C33-047A-2A1888E26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30A4FE2-3526-406B-9662-7272304B1E4F}" type="datetimeFigureOut">
              <a:rPr lang="en-US" smtClean="0"/>
              <a:t>10/18/2024</a:t>
            </a:fld>
            <a:endParaRPr lang="en-US"/>
          </a:p>
        </p:txBody>
      </p:sp>
      <p:sp>
        <p:nvSpPr>
          <p:cNvPr id="5" name="Footer Placeholder 4">
            <a:extLst>
              <a:ext uri="{FF2B5EF4-FFF2-40B4-BE49-F238E27FC236}">
                <a16:creationId xmlns:a16="http://schemas.microsoft.com/office/drawing/2014/main" id="{0FFFDEC6-0554-D3AF-6BBE-29DD9B4CA9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82E2F5B-4068-ADF0-0089-0E70BD53E8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B5CE2C9-04DB-43AB-8189-53A5C871C02A}" type="slidenum">
              <a:rPr lang="en-US" smtClean="0"/>
              <a:t>‹#›</a:t>
            </a:fld>
            <a:endParaRPr lang="en-US"/>
          </a:p>
        </p:txBody>
      </p:sp>
    </p:spTree>
    <p:extLst>
      <p:ext uri="{BB962C8B-B14F-4D97-AF65-F5344CB8AC3E}">
        <p14:creationId xmlns:p14="http://schemas.microsoft.com/office/powerpoint/2010/main" val="3814050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D3BF1-7EE2-5965-EDEF-C257C19CC9E1}"/>
              </a:ext>
            </a:extLst>
          </p:cNvPr>
          <p:cNvSpPr>
            <a:spLocks noGrp="1"/>
          </p:cNvSpPr>
          <p:nvPr>
            <p:ph type="title"/>
          </p:nvPr>
        </p:nvSpPr>
        <p:spPr>
          <a:xfrm>
            <a:off x="5868557" y="1138036"/>
            <a:ext cx="5444382" cy="1402470"/>
          </a:xfrm>
        </p:spPr>
        <p:txBody>
          <a:bodyPr vert="horz" lIns="91440" tIns="45720" rIns="91440" bIns="45720" rtlCol="0" anchor="t">
            <a:normAutofit/>
          </a:bodyPr>
          <a:lstStyle/>
          <a:p>
            <a:r>
              <a:rPr lang="en-US" sz="3000"/>
              <a:t>Instructions for Using the Sample PowerPoint Presentation</a:t>
            </a:r>
          </a:p>
        </p:txBody>
      </p:sp>
      <p:pic>
        <p:nvPicPr>
          <p:cNvPr id="5" name="Picture 4" descr="Person watching empty phone">
            <a:extLst>
              <a:ext uri="{FF2B5EF4-FFF2-40B4-BE49-F238E27FC236}">
                <a16:creationId xmlns:a16="http://schemas.microsoft.com/office/drawing/2014/main" id="{A682A2F9-C695-07A8-34E2-9D4BDC2ABEE9}"/>
              </a:ext>
            </a:extLst>
          </p:cNvPr>
          <p:cNvPicPr>
            <a:picLocks noChangeAspect="1"/>
          </p:cNvPicPr>
          <p:nvPr/>
        </p:nvPicPr>
        <p:blipFill>
          <a:blip r:embed="rId3"/>
          <a:srcRect l="40511" r="9351"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Rectangle 1">
            <a:extLst>
              <a:ext uri="{FF2B5EF4-FFF2-40B4-BE49-F238E27FC236}">
                <a16:creationId xmlns:a16="http://schemas.microsoft.com/office/drawing/2014/main" id="{2BD2A955-3399-DA4D-2DA0-1F9145BA4745}"/>
              </a:ext>
            </a:extLst>
          </p:cNvPr>
          <p:cNvSpPr>
            <a:spLocks noChangeArrowheads="1"/>
          </p:cNvSpPr>
          <p:nvPr/>
        </p:nvSpPr>
        <p:spPr bwMode="auto">
          <a:xfrm>
            <a:off x="5868557" y="2147888"/>
            <a:ext cx="5444382" cy="399449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fontScale="92500" lnSpcReduction="10000"/>
          </a:bodyPr>
          <a:lstStyle/>
          <a:p>
            <a:pPr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1" i="0" u="none" strike="noStrike" cap="none" normalizeH="0" baseline="0" dirty="0">
                <a:ln>
                  <a:noFill/>
                </a:ln>
                <a:effectLst/>
              </a:rPr>
              <a:t>Adapting the Slides:</a:t>
            </a:r>
            <a:r>
              <a:rPr kumimoji="0" lang="en-US" altLang="en-US" sz="1000" b="0" i="0" u="none" strike="noStrike" cap="none" normalizeH="0" baseline="0" dirty="0">
                <a:ln>
                  <a:noFill/>
                </a:ln>
                <a:effectLst/>
              </a:rPr>
              <a:t> Each milestone is unique, but the key information outlined on each slide is relevant to any milestone. Use the </a:t>
            </a:r>
            <a:r>
              <a:rPr kumimoji="0" lang="en-US" altLang="en-US" sz="1000" b="1" i="0" u="none" strike="noStrike" cap="none" normalizeH="0" baseline="0" dirty="0">
                <a:ln>
                  <a:noFill/>
                </a:ln>
                <a:effectLst/>
              </a:rPr>
              <a:t>bold titles</a:t>
            </a:r>
            <a:r>
              <a:rPr kumimoji="0" lang="en-US" altLang="en-US" sz="1000" b="0" i="0" u="none" strike="noStrike" cap="none" normalizeH="0" baseline="0" dirty="0">
                <a:ln>
                  <a:noFill/>
                </a:ln>
                <a:effectLst/>
              </a:rPr>
              <a:t> and </a:t>
            </a:r>
            <a:r>
              <a:rPr kumimoji="0" lang="en-US" altLang="en-US" sz="1000" b="1" i="0" u="none" strike="noStrike" cap="none" normalizeH="0" baseline="0" dirty="0">
                <a:ln>
                  <a:noFill/>
                </a:ln>
                <a:effectLst/>
              </a:rPr>
              <a:t>guiding questions</a:t>
            </a:r>
            <a:r>
              <a:rPr kumimoji="0" lang="en-US" altLang="en-US" sz="1000" b="0" i="0" u="none" strike="noStrike" cap="none" normalizeH="0" baseline="0" dirty="0">
                <a:ln>
                  <a:noFill/>
                </a:ln>
                <a:effectLst/>
              </a:rPr>
              <a:t> to shape your content, but do not include these questions in your final presentation.</a:t>
            </a:r>
            <a:endParaRPr lang="en-US" altLang="en-US" sz="1000" dirty="0"/>
          </a:p>
          <a:p>
            <a:pPr indent="-228600" fontAlgn="base">
              <a:lnSpc>
                <a:spcPct val="90000"/>
              </a:lnSpc>
              <a:spcBef>
                <a:spcPct val="0"/>
              </a:spcBef>
              <a:spcAft>
                <a:spcPts val="600"/>
              </a:spcAft>
              <a:buFont typeface="Arial" panose="020B0604020202020204" pitchFamily="34" charset="0"/>
              <a:buChar char="•"/>
            </a:pPr>
            <a:r>
              <a:rPr lang="en-US" sz="1000" b="1" dirty="0"/>
              <a:t>Crafting Your Problem Statement:</a:t>
            </a:r>
            <a:r>
              <a:rPr lang="en-US" sz="1000" dirty="0"/>
              <a:t> The slide with problem statement questions provides examples to help you think through the essential aspects needed for a strong problem statement. Answering these questions thoroughly will give you the foundational elements to articulate a clear and compelling problem statement. Once you have your answers, you can draft your problem statement. For guidance, an example is provided immediately after the slide containing the problem statement questions.</a:t>
            </a:r>
          </a:p>
          <a:p>
            <a:pPr indent="-228600" fontAlgn="base">
              <a:lnSpc>
                <a:spcPct val="90000"/>
              </a:lnSpc>
              <a:spcBef>
                <a:spcPct val="0"/>
              </a:spcBef>
              <a:spcAft>
                <a:spcPts val="600"/>
              </a:spcAft>
              <a:buFont typeface="Arial" panose="020B0604020202020204" pitchFamily="34" charset="0"/>
              <a:buChar char="•"/>
            </a:pPr>
            <a:endParaRPr lang="en-US" sz="1000" dirty="0"/>
          </a:p>
          <a:p>
            <a:pPr fontAlgn="base">
              <a:lnSpc>
                <a:spcPct val="90000"/>
              </a:lnSpc>
              <a:spcBef>
                <a:spcPct val="0"/>
              </a:spcBef>
              <a:spcAft>
                <a:spcPts val="600"/>
              </a:spcAft>
            </a:pPr>
            <a:r>
              <a:rPr lang="en-US" sz="1000" dirty="0"/>
              <a:t>If you’re unsure whether a specific criterion applies to your situation, please email Dr. Pizarro at </a:t>
            </a:r>
            <a:r>
              <a:rPr lang="en-US" sz="1000" b="1" dirty="0"/>
              <a:t>nelson.pizarro@uvi.edu</a:t>
            </a:r>
            <a:r>
              <a:rPr lang="en-US" sz="1000" dirty="0"/>
              <a:t> for confirmation.</a:t>
            </a:r>
            <a:endParaRPr kumimoji="0" lang="en-US" altLang="en-US" sz="1000" b="0" i="0" u="none" strike="noStrike" cap="none" normalizeH="0" baseline="0" dirty="0">
              <a:ln>
                <a:noFill/>
              </a:ln>
              <a:effectLst/>
            </a:endParaRPr>
          </a:p>
          <a:p>
            <a:pPr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sz="1000" b="0" i="0" u="none" strike="noStrike" cap="none" normalizeH="0" baseline="0" dirty="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1" i="0" u="none" strike="noStrike" cap="none" normalizeH="0" baseline="0" dirty="0">
                <a:ln>
                  <a:noFill/>
                </a:ln>
                <a:effectLst/>
              </a:rPr>
              <a:t>Content Guidelines:</a:t>
            </a:r>
            <a:endParaRPr kumimoji="0" lang="en-US" altLang="en-US" sz="1000" b="0" i="0" u="none" strike="noStrike" cap="none" normalizeH="0" baseline="0" dirty="0">
              <a:ln>
                <a:noFill/>
              </a:ln>
              <a:effectLst/>
            </a:endParaRPr>
          </a:p>
          <a:p>
            <a:pPr marL="457200" marR="0" lvl="1"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0" i="0" u="none" strike="noStrike" cap="none" normalizeH="0" baseline="0" dirty="0">
                <a:ln>
                  <a:noFill/>
                </a:ln>
                <a:effectLst/>
              </a:rPr>
              <a:t>Keep each line to </a:t>
            </a:r>
            <a:r>
              <a:rPr kumimoji="0" lang="en-US" altLang="en-US" sz="1000" b="1" i="0" u="none" strike="noStrike" cap="none" normalizeH="0" baseline="0" dirty="0">
                <a:ln>
                  <a:noFill/>
                </a:ln>
                <a:effectLst/>
              </a:rPr>
              <a:t>no more than 7 words</a:t>
            </a:r>
            <a:r>
              <a:rPr kumimoji="0" lang="en-US" altLang="en-US" sz="1000" b="0" i="0" u="none" strike="noStrike" cap="none" normalizeH="0" baseline="0" dirty="0">
                <a:ln>
                  <a:noFill/>
                </a:ln>
                <a:effectLst/>
              </a:rPr>
              <a:t> and each slide to </a:t>
            </a:r>
            <a:r>
              <a:rPr kumimoji="0" lang="en-US" altLang="en-US" sz="1000" b="1" i="0" u="none" strike="noStrike" cap="none" normalizeH="0" baseline="0" dirty="0">
                <a:ln>
                  <a:noFill/>
                </a:ln>
                <a:effectLst/>
              </a:rPr>
              <a:t>no more than 7 lines</a:t>
            </a:r>
            <a:r>
              <a:rPr kumimoji="0" lang="en-US" altLang="en-US" sz="1000" b="0" i="0" u="none" strike="noStrike" cap="none" normalizeH="0" baseline="0" dirty="0">
                <a:ln>
                  <a:noFill/>
                </a:ln>
                <a:effectLst/>
              </a:rPr>
              <a:t>.</a:t>
            </a:r>
          </a:p>
          <a:p>
            <a:pPr marL="457200" marR="0" lvl="1"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1" i="0" u="none" strike="noStrike" cap="none" normalizeH="0" baseline="0" dirty="0">
                <a:ln>
                  <a:noFill/>
                </a:ln>
                <a:effectLst/>
              </a:rPr>
              <a:t>Visual Elements:</a:t>
            </a:r>
            <a:r>
              <a:rPr kumimoji="0" lang="en-US" altLang="en-US" sz="1000" b="0" i="0" u="none" strike="noStrike" cap="none" normalizeH="0" baseline="0" dirty="0">
                <a:ln>
                  <a:noFill/>
                </a:ln>
                <a:effectLst/>
              </a:rPr>
              <a:t> Enhance your presentation with graphics, drawings, or pictures to effectively convey your message.</a:t>
            </a: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1" i="0" u="none" strike="noStrike" cap="none" normalizeH="0" baseline="0" dirty="0">
                <a:ln>
                  <a:noFill/>
                </a:ln>
                <a:effectLst/>
              </a:rPr>
              <a:t>Preparation Tips:</a:t>
            </a:r>
            <a:endParaRPr kumimoji="0" lang="en-US" altLang="en-US" sz="1000" b="0" i="0" u="none" strike="noStrike" cap="none" normalizeH="0" baseline="0" dirty="0">
              <a:ln>
                <a:noFill/>
              </a:ln>
              <a:effectLst/>
            </a:endParaRPr>
          </a:p>
          <a:p>
            <a:pPr marL="457200" marR="0" lvl="1"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0" i="0" u="none" strike="noStrike" cap="none" normalizeH="0" baseline="0" dirty="0">
                <a:ln>
                  <a:noFill/>
                </a:ln>
                <a:effectLst/>
              </a:rPr>
              <a:t>Practice your presentation multiple times and seek feedback to refine your delivery.</a:t>
            </a:r>
          </a:p>
          <a:p>
            <a:pPr marL="457200" marR="0" lvl="1"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0" i="0" u="none" strike="noStrike" cap="none" normalizeH="0" baseline="0" dirty="0">
                <a:ln>
                  <a:noFill/>
                </a:ln>
                <a:effectLst/>
              </a:rPr>
              <a:t>Ensure you understand the business context thoroughly, even if your primary focus is the milestone.</a:t>
            </a:r>
          </a:p>
          <a:p>
            <a:pPr marL="457200" marR="0" lvl="1"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0" i="0" u="none" strike="noStrike" cap="none" normalizeH="0" baseline="0" dirty="0">
                <a:ln>
                  <a:noFill/>
                </a:ln>
                <a:effectLst/>
              </a:rPr>
              <a:t>If you have an existing product, bring a sample to the pitching event and include photos in your presentation.</a:t>
            </a: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1" i="0" u="none" strike="noStrike" cap="none" normalizeH="0" baseline="0" dirty="0">
                <a:ln>
                  <a:noFill/>
                </a:ln>
                <a:effectLst/>
              </a:rPr>
              <a:t>Presentation Skills:</a:t>
            </a:r>
            <a:endParaRPr kumimoji="0" lang="en-US" altLang="en-US" sz="1000" b="0" i="0" u="none" strike="noStrike" cap="none" normalizeH="0" baseline="0" dirty="0">
              <a:ln>
                <a:noFill/>
              </a:ln>
              <a:effectLst/>
            </a:endParaRPr>
          </a:p>
          <a:p>
            <a:pPr marL="457200" marR="0" lvl="1" indent="-228600" fontAlgn="base">
              <a:lnSpc>
                <a:spcPct val="90000"/>
              </a:lnSpc>
              <a:spcBef>
                <a:spcPct val="0"/>
              </a:spcBef>
              <a:spcAft>
                <a:spcPts val="600"/>
              </a:spcAft>
              <a:buClrTx/>
              <a:buSzTx/>
              <a:buFont typeface="Arial" panose="020B0604020202020204" pitchFamily="34" charset="0"/>
              <a:buChar char="•"/>
              <a:tabLst/>
            </a:pPr>
            <a:r>
              <a:rPr kumimoji="0" lang="en-US" altLang="en-US" sz="1000" b="0" i="0" u="none" strike="noStrike" cap="none" normalizeH="0" baseline="0" dirty="0">
                <a:ln>
                  <a:noFill/>
                </a:ln>
                <a:effectLst/>
              </a:rPr>
              <a:t>Use the PowerPoint as a guide, but be prepared to deliver your presentation confidently without relying on it.</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sz="1000" b="0" i="0" u="none" strike="noStrike" cap="none" normalizeH="0" baseline="0" dirty="0">
              <a:ln>
                <a:noFill/>
              </a:ln>
              <a:effectLst/>
            </a:endParaRPr>
          </a:p>
        </p:txBody>
      </p:sp>
      <p:sp>
        <p:nvSpPr>
          <p:cNvPr id="4" name="TextBox 3">
            <a:extLst>
              <a:ext uri="{FF2B5EF4-FFF2-40B4-BE49-F238E27FC236}">
                <a16:creationId xmlns:a16="http://schemas.microsoft.com/office/drawing/2014/main" id="{45F1108E-C5DD-D1C6-3C1E-9B4C173C51FD}"/>
              </a:ext>
            </a:extLst>
          </p:cNvPr>
          <p:cNvSpPr txBox="1"/>
          <p:nvPr/>
        </p:nvSpPr>
        <p:spPr>
          <a:xfrm>
            <a:off x="7334250" y="204788"/>
            <a:ext cx="3319463" cy="369332"/>
          </a:xfrm>
          <a:prstGeom prst="rect">
            <a:avLst/>
          </a:prstGeom>
          <a:noFill/>
        </p:spPr>
        <p:txBody>
          <a:bodyPr wrap="square" rtlCol="0">
            <a:spAutoFit/>
          </a:bodyPr>
          <a:lstStyle/>
          <a:p>
            <a:r>
              <a:rPr lang="en-US" b="1" dirty="0"/>
              <a:t>Template with Example</a:t>
            </a:r>
          </a:p>
        </p:txBody>
      </p:sp>
    </p:spTree>
    <p:extLst>
      <p:ext uri="{BB962C8B-B14F-4D97-AF65-F5344CB8AC3E}">
        <p14:creationId xmlns:p14="http://schemas.microsoft.com/office/powerpoint/2010/main" val="1442073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B30ED5-9560-6DB1-FA7A-9CF1B3864041}"/>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Risk and Mitigation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Rectangle 1">
            <a:extLst>
              <a:ext uri="{FF2B5EF4-FFF2-40B4-BE49-F238E27FC236}">
                <a16:creationId xmlns:a16="http://schemas.microsoft.com/office/drawing/2014/main" id="{02F7A4CB-8EE7-9904-AC4F-146410B9A0BE}"/>
              </a:ext>
            </a:extLst>
          </p:cNvPr>
          <p:cNvSpPr>
            <a:spLocks noChangeArrowheads="1"/>
          </p:cNvSpPr>
          <p:nvPr/>
        </p:nvSpPr>
        <p:spPr bwMode="auto">
          <a:xfrm>
            <a:off x="4447308" y="591344"/>
            <a:ext cx="6906491" cy="55856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indent="-228600" fontAlgn="base">
              <a:lnSpc>
                <a:spcPct val="90000"/>
              </a:lnSpc>
              <a:spcBef>
                <a:spcPct val="0"/>
              </a:spcBef>
              <a:spcAft>
                <a:spcPts val="600"/>
              </a:spcAft>
              <a:buFont typeface="Arial" panose="020B0604020202020204" pitchFamily="34" charset="0"/>
              <a:buChar char="•"/>
            </a:pPr>
            <a:r>
              <a:rPr kumimoji="0" lang="en-US" altLang="en-US" b="1" i="0" u="none" strike="noStrike" cap="none" normalizeH="0" baseline="0">
                <a:ln>
                  <a:noFill/>
                </a:ln>
                <a:effectLst/>
              </a:rPr>
              <a:t>Identified Risks:</a:t>
            </a:r>
            <a:r>
              <a:rPr kumimoji="0" lang="en-US" altLang="en-US" b="0" i="0" u="none" strike="noStrike" cap="none" normalizeH="0" baseline="0">
                <a:ln>
                  <a:noFill/>
                </a:ln>
                <a:effectLst/>
              </a:rPr>
              <a:t> List potential risks. (e.g., "Technical issues with prototype development; market size may be smaller than anticipated.")</a:t>
            </a:r>
          </a:p>
          <a:p>
            <a:pPr lvl="8" indent="-228600" fontAlgn="base">
              <a:lnSpc>
                <a:spcPct val="90000"/>
              </a:lnSpc>
              <a:spcBef>
                <a:spcPct val="0"/>
              </a:spcBef>
              <a:spcAft>
                <a:spcPts val="600"/>
              </a:spcAft>
              <a:buFont typeface="Arial" panose="020B0604020202020204" pitchFamily="34" charset="0"/>
              <a:buChar char="•"/>
            </a:pPr>
            <a:endParaRPr kumimoji="0" lang="en-US" altLang="en-US" b="0" i="0" u="none" strike="noStrike" cap="none" normalizeH="0" baseline="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rPr>
              <a:t>Mitigation Strategies:</a:t>
            </a:r>
            <a:r>
              <a:rPr kumimoji="0" lang="en-US" altLang="en-US" b="0" i="0" u="none" strike="noStrike" cap="none" normalizeH="0" baseline="0">
                <a:ln>
                  <a:noFill/>
                </a:ln>
                <a:effectLst/>
              </a:rPr>
              <a:t> How will you address these risks? (e.g., "Conduct preliminary user testing with wireframes to identify technical issues early; perform a detailed market analysis to better understand market potential.") </a:t>
            </a:r>
          </a:p>
        </p:txBody>
      </p:sp>
    </p:spTree>
    <p:extLst>
      <p:ext uri="{BB962C8B-B14F-4D97-AF65-F5344CB8AC3E}">
        <p14:creationId xmlns:p14="http://schemas.microsoft.com/office/powerpoint/2010/main" val="380496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D1E538-E0B0-4052-78D3-96D970043EF7}"/>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Conclusion</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7D18EB6C-6414-64A0-F0AC-6BA668B80EBF}"/>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endParaRPr lang="en-US" b="1"/>
          </a:p>
          <a:p>
            <a:pPr indent="-228600">
              <a:lnSpc>
                <a:spcPct val="90000"/>
              </a:lnSpc>
              <a:spcAft>
                <a:spcPts val="600"/>
              </a:spcAft>
              <a:buFont typeface="Arial" panose="020B0604020202020204" pitchFamily="34" charset="0"/>
              <a:buChar char="•"/>
            </a:pPr>
            <a:r>
              <a:rPr lang="en-US" b="1" dirty="0"/>
              <a:t>Summary:</a:t>
            </a:r>
            <a:r>
              <a:rPr lang="en-US" dirty="0"/>
              <a:t> Recap the problem, solution, and the importance of the milestone.</a:t>
            </a:r>
            <a:endParaRPr lang="en-US"/>
          </a:p>
          <a:p>
            <a:pPr indent="-228600">
              <a:lnSpc>
                <a:spcPct val="90000"/>
              </a:lnSpc>
              <a:spcAft>
                <a:spcPts val="600"/>
              </a:spcAft>
              <a:buFont typeface="Arial" panose="020B0604020202020204" pitchFamily="34" charset="0"/>
              <a:buChar char="•"/>
            </a:pPr>
            <a:endParaRPr lang="en-US"/>
          </a:p>
          <a:p>
            <a:pPr indent="-228600">
              <a:lnSpc>
                <a:spcPct val="90000"/>
              </a:lnSpc>
              <a:spcAft>
                <a:spcPts val="600"/>
              </a:spcAft>
              <a:buFont typeface="Arial" panose="020B0604020202020204" pitchFamily="34" charset="0"/>
              <a:buChar char="•"/>
            </a:pPr>
            <a:r>
              <a:rPr lang="en-US" b="1" dirty="0"/>
              <a:t>Call to Action:</a:t>
            </a:r>
            <a:r>
              <a:rPr lang="en-US" dirty="0"/>
              <a:t> Encourage feedback or support (if applicable).</a:t>
            </a:r>
            <a:endParaRPr lang="en-US"/>
          </a:p>
        </p:txBody>
      </p:sp>
    </p:spTree>
    <p:extLst>
      <p:ext uri="{BB962C8B-B14F-4D97-AF65-F5344CB8AC3E}">
        <p14:creationId xmlns:p14="http://schemas.microsoft.com/office/powerpoint/2010/main" val="3003288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6E7ADB45-6944-BD39-BCAE-6B8BA78B2A09}"/>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a:solidFill>
                  <a:schemeClr val="tx1"/>
                </a:solidFill>
                <a:latin typeface="+mj-lt"/>
                <a:ea typeface="+mj-ea"/>
                <a:cs typeface="+mj-cs"/>
              </a:rPr>
              <a:t>Thank You Slide</a:t>
            </a:r>
          </a:p>
        </p:txBody>
      </p:sp>
      <p:sp>
        <p:nvSpPr>
          <p:cNvPr id="4" name="TextBox 3">
            <a:extLst>
              <a:ext uri="{FF2B5EF4-FFF2-40B4-BE49-F238E27FC236}">
                <a16:creationId xmlns:a16="http://schemas.microsoft.com/office/drawing/2014/main" id="{18F21648-4CBF-8A6A-F884-D37ABBF5452C}"/>
              </a:ext>
            </a:extLst>
          </p:cNvPr>
          <p:cNvSpPr txBox="1"/>
          <p:nvPr/>
        </p:nvSpPr>
        <p:spPr>
          <a:xfrm>
            <a:off x="3315031" y="4076802"/>
            <a:ext cx="5561938" cy="1534587"/>
          </a:xfrm>
          <a:prstGeom prst="rect">
            <a:avLst/>
          </a:prstGeo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Open the floor for questions and further discussion.</a:t>
            </a:r>
          </a:p>
        </p:txBody>
      </p:sp>
      <p:sp>
        <p:nvSpPr>
          <p:cNvPr id="17" name="Arc 16">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80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B76DB6-0FB5-ED20-8497-D1C49BF10F3D}"/>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Additional Resources (Optional)</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ectangle 2">
            <a:extLst>
              <a:ext uri="{FF2B5EF4-FFF2-40B4-BE49-F238E27FC236}">
                <a16:creationId xmlns:a16="http://schemas.microsoft.com/office/drawing/2014/main" id="{7CD4BEF3-421B-1585-77CA-FD4B80A788AC}"/>
              </a:ext>
            </a:extLst>
          </p:cNvPr>
          <p:cNvSpPr>
            <a:spLocks noChangeArrowheads="1"/>
          </p:cNvSpPr>
          <p:nvPr/>
        </p:nvSpPr>
        <p:spPr bwMode="auto">
          <a:xfrm>
            <a:off x="4447308" y="591344"/>
            <a:ext cx="6906491" cy="55856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rPr>
              <a:t>References:</a:t>
            </a:r>
            <a:r>
              <a:rPr kumimoji="0" lang="en-US" altLang="en-US" b="0" i="0" u="none" strike="noStrike" cap="none" normalizeH="0" baseline="0">
                <a:ln>
                  <a:noFill/>
                </a:ln>
                <a:effectLst/>
              </a:rPr>
              <a:t> Cite any data sources or research used.</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b="0" i="0" u="none" strike="noStrike" cap="none" normalizeH="0" baseline="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rPr>
              <a:t>Contact Information:</a:t>
            </a:r>
            <a:r>
              <a:rPr kumimoji="0" lang="en-US" altLang="en-US" b="0" i="0" u="none" strike="noStrike" cap="none" normalizeH="0" baseline="0">
                <a:ln>
                  <a:noFill/>
                </a:ln>
                <a:effectLst/>
              </a:rPr>
              <a:t> Provide your email or other contact details for follow-up questions. </a:t>
            </a:r>
          </a:p>
        </p:txBody>
      </p:sp>
    </p:spTree>
    <p:extLst>
      <p:ext uri="{BB962C8B-B14F-4D97-AF65-F5344CB8AC3E}">
        <p14:creationId xmlns:p14="http://schemas.microsoft.com/office/powerpoint/2010/main" val="2293191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D64-2873-90CE-A4FA-C29159D9DB63}"/>
              </a:ext>
            </a:extLst>
          </p:cNvPr>
          <p:cNvSpPr>
            <a:spLocks noGrp="1"/>
          </p:cNvSpPr>
          <p:nvPr>
            <p:ph type="ctrTitle"/>
          </p:nvPr>
        </p:nvSpPr>
        <p:spPr>
          <a:xfrm>
            <a:off x="5868557" y="1138036"/>
            <a:ext cx="5444382" cy="1402470"/>
          </a:xfrm>
        </p:spPr>
        <p:txBody>
          <a:bodyPr vert="horz" lIns="91440" tIns="45720" rIns="91440" bIns="45720" rtlCol="0" anchor="t">
            <a:normAutofit/>
          </a:bodyPr>
          <a:lstStyle/>
          <a:p>
            <a:pPr algn="l"/>
            <a:r>
              <a:rPr lang="en-US" sz="3200"/>
              <a:t>Milestone: From Idea to Prototype</a:t>
            </a:r>
          </a:p>
        </p:txBody>
      </p:sp>
      <p:pic>
        <p:nvPicPr>
          <p:cNvPr id="5" name="Picture 4" descr="Lightbulb idea concept">
            <a:extLst>
              <a:ext uri="{FF2B5EF4-FFF2-40B4-BE49-F238E27FC236}">
                <a16:creationId xmlns:a16="http://schemas.microsoft.com/office/drawing/2014/main" id="{3EAE25FB-2F05-C64B-9AAC-F7E0AC5DDAE8}"/>
              </a:ext>
            </a:extLst>
          </p:cNvPr>
          <p:cNvPicPr>
            <a:picLocks noChangeAspect="1"/>
          </p:cNvPicPr>
          <p:nvPr/>
        </p:nvPicPr>
        <p:blipFill>
          <a:blip r:embed="rId2"/>
          <a:srcRect l="906" r="48956" b="-1"/>
          <a:stretch/>
        </p:blipFill>
        <p:spPr>
          <a:xfrm>
            <a:off x="-1" y="10"/>
            <a:ext cx="5151179" cy="6857990"/>
          </a:xfrm>
          <a:prstGeom prst="rect">
            <a:avLst/>
          </a:prstGeom>
        </p:spPr>
      </p:pic>
      <p:cxnSp>
        <p:nvCxnSpPr>
          <p:cNvPr id="9"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1697"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B2D5401C-BB8F-965D-847F-791B93DB0236}"/>
              </a:ext>
            </a:extLst>
          </p:cNvPr>
          <p:cNvSpPr>
            <a:spLocks noGrp="1"/>
          </p:cNvSpPr>
          <p:nvPr>
            <p:ph type="subTitle" idx="1"/>
          </p:nvPr>
        </p:nvSpPr>
        <p:spPr>
          <a:xfrm>
            <a:off x="5868557" y="2551176"/>
            <a:ext cx="5444382" cy="3591207"/>
          </a:xfrm>
        </p:spPr>
        <p:txBody>
          <a:bodyPr vert="horz" lIns="91440" tIns="45720" rIns="91440" bIns="45720" rtlCol="0">
            <a:normAutofit/>
          </a:bodyPr>
          <a:lstStyle/>
          <a:p>
            <a:pPr indent="-228600" algn="l">
              <a:buFont typeface="Arial" panose="020B0604020202020204" pitchFamily="34" charset="0"/>
              <a:buChar char="•"/>
            </a:pPr>
            <a:r>
              <a:rPr lang="en-US" sz="2000"/>
              <a:t>Nelson Pizarro</a:t>
            </a:r>
            <a:br>
              <a:rPr lang="en-US" sz="2000"/>
            </a:br>
            <a:r>
              <a:rPr lang="en-US" sz="2000"/>
              <a:t>email: nelson.pizarro@uvi.edu</a:t>
            </a:r>
          </a:p>
          <a:p>
            <a:pPr indent="-228600" algn="l">
              <a:buFont typeface="Arial" panose="020B0604020202020204" pitchFamily="34" charset="0"/>
              <a:buChar char="•"/>
            </a:pPr>
            <a:r>
              <a:rPr lang="en-US" sz="2000"/>
              <a:t>Phone: (111)111-1111</a:t>
            </a:r>
          </a:p>
          <a:p>
            <a:pPr indent="-228600" algn="l">
              <a:buFont typeface="Arial" panose="020B0604020202020204" pitchFamily="34" charset="0"/>
              <a:buChar char="•"/>
            </a:pPr>
            <a:r>
              <a:rPr lang="en-US" sz="2000"/>
              <a:t>August 26, 2024</a:t>
            </a:r>
          </a:p>
        </p:txBody>
      </p:sp>
    </p:spTree>
    <p:extLst>
      <p:ext uri="{BB962C8B-B14F-4D97-AF65-F5344CB8AC3E}">
        <p14:creationId xmlns:p14="http://schemas.microsoft.com/office/powerpoint/2010/main" val="81500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449429-5D7A-3A9F-8F58-DB8A146A6331}"/>
              </a:ext>
            </a:extLst>
          </p:cNvPr>
          <p:cNvSpPr>
            <a:spLocks noGrp="1"/>
          </p:cNvSpPr>
          <p:nvPr>
            <p:ph type="title"/>
          </p:nvPr>
        </p:nvSpPr>
        <p:spPr>
          <a:xfrm>
            <a:off x="838200" y="459863"/>
            <a:ext cx="10515600" cy="1004594"/>
          </a:xfrm>
        </p:spPr>
        <p:txBody>
          <a:bodyPr vert="horz" lIns="91440" tIns="45720" rIns="91440" bIns="45720" rtlCol="0" anchor="ctr">
            <a:normAutofit/>
          </a:bodyPr>
          <a:lstStyle/>
          <a:p>
            <a:pPr algn="ctr"/>
            <a:r>
              <a:rPr lang="en-US" kern="1200">
                <a:solidFill>
                  <a:srgbClr val="FFFFFF"/>
                </a:solidFill>
                <a:latin typeface="+mj-lt"/>
                <a:ea typeface="+mj-ea"/>
                <a:cs typeface="+mj-cs"/>
              </a:rPr>
              <a:t>Problem Statement</a:t>
            </a:r>
          </a:p>
        </p:txBody>
      </p:sp>
      <p:sp>
        <p:nvSpPr>
          <p:cNvPr id="12" name="Rectangle: Rounded Corners 11">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extBox 3">
            <a:extLst>
              <a:ext uri="{FF2B5EF4-FFF2-40B4-BE49-F238E27FC236}">
                <a16:creationId xmlns:a16="http://schemas.microsoft.com/office/drawing/2014/main" id="{94465406-C3B3-D1E9-9363-3200D6A35590}"/>
              </a:ext>
            </a:extLst>
          </p:cNvPr>
          <p:cNvGraphicFramePr/>
          <p:nvPr>
            <p:extLst>
              <p:ext uri="{D42A27DB-BD31-4B8C-83A1-F6EECF244321}">
                <p14:modId xmlns:p14="http://schemas.microsoft.com/office/powerpoint/2010/main" val="1603783191"/>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5719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05B30-20C7-97B9-9264-9619A0D408B6}"/>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Problem Statement</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TextBox 13">
            <a:extLst>
              <a:ext uri="{FF2B5EF4-FFF2-40B4-BE49-F238E27FC236}">
                <a16:creationId xmlns:a16="http://schemas.microsoft.com/office/drawing/2014/main" id="{53B7E3D2-79CA-2B11-7D90-356EECB8EC5F}"/>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a:t>Our primary customers are urban commuters aged 18-35 who face significant challenges with unreliable public transportation. Survey data reveals that 70% of these commuters experience frequent delays, impacting their daily routines and productivity. Currently, approximately 2 million daily commuters in the city are affected by these issues, and many of them turn to unpredictable ride-sharing apps as a solution. </a:t>
            </a:r>
          </a:p>
          <a:p>
            <a:pPr indent="-228600">
              <a:lnSpc>
                <a:spcPct val="90000"/>
              </a:lnSpc>
              <a:spcAft>
                <a:spcPts val="600"/>
              </a:spcAft>
              <a:buFont typeface="Arial" panose="020B0604020202020204" pitchFamily="34" charset="0"/>
              <a:buChar char="•"/>
            </a:pPr>
            <a:endParaRPr lang="en-US"/>
          </a:p>
          <a:p>
            <a:pPr indent="-228600">
              <a:lnSpc>
                <a:spcPct val="90000"/>
              </a:lnSpc>
              <a:spcAft>
                <a:spcPts val="600"/>
              </a:spcAft>
              <a:buFont typeface="Arial" panose="020B0604020202020204" pitchFamily="34" charset="0"/>
              <a:buChar char="•"/>
            </a:pPr>
            <a:r>
              <a:rPr lang="en-US"/>
              <a:t>However, these alternatives are not ideal, as they are often costly and unreliable, particularly during peak hours. Many commuters are actively seeking better solutions through internet searches and mobile apps, but existing options fail to meet their needs for affordability and consistency. This gap highlights a critical need for a more reliable and cost-effective solution to improve urban commuting experiences.</a:t>
            </a:r>
          </a:p>
        </p:txBody>
      </p:sp>
    </p:spTree>
    <p:extLst>
      <p:ext uri="{BB962C8B-B14F-4D97-AF65-F5344CB8AC3E}">
        <p14:creationId xmlns:p14="http://schemas.microsoft.com/office/powerpoint/2010/main" val="42759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FBAB55-215B-753C-9250-2AD2432B04F1}"/>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Solution and Value Capture</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Rectangle 1">
            <a:extLst>
              <a:ext uri="{FF2B5EF4-FFF2-40B4-BE49-F238E27FC236}">
                <a16:creationId xmlns:a16="http://schemas.microsoft.com/office/drawing/2014/main" id="{D0794821-1E01-1759-7B84-34E52B9E88DB}"/>
              </a:ext>
            </a:extLst>
          </p:cNvPr>
          <p:cNvSpPr>
            <a:spLocks noChangeArrowheads="1"/>
          </p:cNvSpPr>
          <p:nvPr/>
        </p:nvSpPr>
        <p:spPr bwMode="auto">
          <a:xfrm>
            <a:off x="5314084" y="143670"/>
            <a:ext cx="4734792" cy="260429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1400" b="1" i="0" u="none" strike="noStrike" cap="none" normalizeH="0" baseline="0" dirty="0">
                <a:ln>
                  <a:noFill/>
                </a:ln>
                <a:effectLst/>
              </a:rPr>
              <a:t>Solution Overview:</a:t>
            </a:r>
            <a:r>
              <a:rPr kumimoji="0" lang="en-US" altLang="en-US" sz="1400" b="0" i="0" u="none" strike="noStrike" cap="none" normalizeH="0" baseline="0" dirty="0">
                <a:ln>
                  <a:noFill/>
                </a:ln>
                <a:effectLst/>
              </a:rPr>
              <a:t> Describe your innovative solution. (e.g., "A real-time commuter app that integrates all public and private transport options.")</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sz="1400" b="0" i="0" u="none" strike="noStrike" cap="none" normalizeH="0" baseline="0" dirty="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sz="1400" b="1" i="0" u="none" strike="noStrike" cap="none" normalizeH="0" baseline="0" dirty="0">
                <a:ln>
                  <a:noFill/>
                </a:ln>
                <a:effectLst/>
              </a:rPr>
              <a:t>Value Proposition:</a:t>
            </a:r>
            <a:r>
              <a:rPr kumimoji="0" lang="en-US" altLang="en-US" sz="1400" b="0" i="0" u="none" strike="noStrike" cap="none" normalizeH="0" baseline="0" dirty="0">
                <a:ln>
                  <a:noFill/>
                </a:ln>
                <a:effectLst/>
              </a:rPr>
              <a:t> How does your solution solve the problem effectively? (e.g., "Provides accurate, real-time updates and optimizes route planning.")</a:t>
            </a:r>
          </a:p>
          <a:p>
            <a:pPr marR="0" lvl="0" fontAlgn="base">
              <a:lnSpc>
                <a:spcPct val="90000"/>
              </a:lnSpc>
              <a:spcBef>
                <a:spcPct val="0"/>
              </a:spcBef>
              <a:spcAft>
                <a:spcPts val="600"/>
              </a:spcAft>
              <a:buClrTx/>
              <a:buSzTx/>
              <a:tabLst/>
            </a:pPr>
            <a:endParaRPr kumimoji="0" lang="en-US" altLang="en-US" sz="1400" b="0" i="0" u="none" strike="noStrike" cap="none" normalizeH="0" baseline="0" dirty="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lang="en-US" altLang="en-US" sz="1400" dirty="0"/>
              <a:t>Value Capture Strategy: How will you generate revenue or capture value from your solution? (e.g., “Freemium model with in-app purchases for premium features)</a:t>
            </a:r>
            <a:endParaRPr kumimoji="0" lang="en-US" altLang="en-US" sz="1400" b="0" i="0" u="none" strike="noStrike" cap="none" normalizeH="0" baseline="0" dirty="0">
              <a:ln>
                <a:noFill/>
              </a:ln>
              <a:effectLst/>
            </a:endParaRPr>
          </a:p>
        </p:txBody>
      </p:sp>
      <p:sp>
        <p:nvSpPr>
          <p:cNvPr id="3" name="TextBox 2">
            <a:extLst>
              <a:ext uri="{FF2B5EF4-FFF2-40B4-BE49-F238E27FC236}">
                <a16:creationId xmlns:a16="http://schemas.microsoft.com/office/drawing/2014/main" id="{BED856C5-7AA9-CDD3-F332-986C23C93102}"/>
              </a:ext>
            </a:extLst>
          </p:cNvPr>
          <p:cNvSpPr txBox="1"/>
          <p:nvPr/>
        </p:nvSpPr>
        <p:spPr>
          <a:xfrm>
            <a:off x="4714875" y="2797165"/>
            <a:ext cx="6096000" cy="3416320"/>
          </a:xfrm>
          <a:prstGeom prst="rect">
            <a:avLst/>
          </a:prstGeom>
          <a:noFill/>
        </p:spPr>
        <p:txBody>
          <a:bodyPr wrap="square">
            <a:spAutoFit/>
          </a:bodyPr>
          <a:lstStyle/>
          <a:p>
            <a:r>
              <a:rPr lang="en-US" b="1" dirty="0"/>
              <a:t>Solution Overview:</a:t>
            </a:r>
            <a:r>
              <a:rPr lang="en-US" dirty="0"/>
              <a:t> Our innovative solution is a real-time commuter app that integrates all public and private transport options, offering users a seamless and efficient way to navigate the city.</a:t>
            </a:r>
          </a:p>
          <a:p>
            <a:r>
              <a:rPr lang="en-US" b="1" dirty="0"/>
              <a:t>Value Proposition:</a:t>
            </a:r>
            <a:r>
              <a:rPr lang="en-US" dirty="0"/>
              <a:t> This app addresses the current commuting challenges by providing accurate, real-time updates and optimizing route planning to reduce delays and enhance the user experience.</a:t>
            </a:r>
          </a:p>
          <a:p>
            <a:r>
              <a:rPr lang="en-US" b="1" dirty="0"/>
              <a:t>Value Capture Strategy:</a:t>
            </a:r>
            <a:r>
              <a:rPr lang="en-US" dirty="0"/>
              <a:t> We plan to generate revenue through a freemium model, offering basic features for free while providing in-app purchases for premium features, such as advanced route customization and priority alerts.</a:t>
            </a:r>
          </a:p>
        </p:txBody>
      </p:sp>
    </p:spTree>
    <p:extLst>
      <p:ext uri="{BB962C8B-B14F-4D97-AF65-F5344CB8AC3E}">
        <p14:creationId xmlns:p14="http://schemas.microsoft.com/office/powerpoint/2010/main" val="189939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FA4F3-737F-49D5-CC4A-544D5800D628}"/>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dirty="0">
                <a:solidFill>
                  <a:srgbClr val="FFFFFF"/>
                </a:solidFill>
                <a:latin typeface="+mj-lt"/>
                <a:ea typeface="+mj-ea"/>
                <a:cs typeface="+mj-cs"/>
              </a:rPr>
              <a:t>Market Feasibility</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TextBox 3">
            <a:extLst>
              <a:ext uri="{FF2B5EF4-FFF2-40B4-BE49-F238E27FC236}">
                <a16:creationId xmlns:a16="http://schemas.microsoft.com/office/drawing/2014/main" id="{B17A5CB5-5815-B500-9F47-01C113155C55}"/>
              </a:ext>
            </a:extLst>
          </p:cNvPr>
          <p:cNvSpPr txBox="1"/>
          <p:nvPr/>
        </p:nvSpPr>
        <p:spPr>
          <a:xfrm>
            <a:off x="4733058" y="319883"/>
            <a:ext cx="5253905" cy="2775744"/>
          </a:xfrm>
          <a:prstGeom prst="rect">
            <a:avLst/>
          </a:prstGeom>
        </p:spPr>
        <p:txBody>
          <a:bodyPr vert="horz" lIns="91440" tIns="45720" rIns="91440" bIns="45720" rtlCol="0" anchor="ctr">
            <a:normAutofit fontScale="77500" lnSpcReduction="20000"/>
          </a:bodyPr>
          <a:lstStyle/>
          <a:p>
            <a:pPr indent="-228600">
              <a:lnSpc>
                <a:spcPct val="90000"/>
              </a:lnSpc>
              <a:spcAft>
                <a:spcPts val="600"/>
              </a:spcAft>
              <a:buFont typeface="Arial" panose="020B0604020202020204" pitchFamily="34" charset="0"/>
              <a:buChar char="•"/>
            </a:pPr>
            <a:r>
              <a:rPr lang="en-US" b="1" dirty="0"/>
              <a:t>Market:</a:t>
            </a:r>
          </a:p>
          <a:p>
            <a:pPr indent="-228600">
              <a:lnSpc>
                <a:spcPct val="90000"/>
              </a:lnSpc>
              <a:spcAft>
                <a:spcPts val="600"/>
              </a:spcAft>
              <a:buFont typeface="Arial" panose="020B0604020202020204" pitchFamily="34" charset="0"/>
              <a:buChar char="•"/>
            </a:pPr>
            <a:endParaRPr lang="en-US" b="1" dirty="0"/>
          </a:p>
          <a:p>
            <a:pPr marL="342900" indent="-228600">
              <a:lnSpc>
                <a:spcPct val="90000"/>
              </a:lnSpc>
              <a:spcAft>
                <a:spcPts val="600"/>
              </a:spcAft>
              <a:buFont typeface="Arial" panose="020B0604020202020204" pitchFamily="34" charset="0"/>
              <a:buChar char="•"/>
            </a:pPr>
            <a:r>
              <a:rPr lang="en-US" sz="1400" b="1" dirty="0"/>
              <a:t>How do you confirm the need for this product or service? </a:t>
            </a:r>
            <a:r>
              <a:rPr lang="en-US" sz="1400" dirty="0"/>
              <a:t>Customer surveys indicate a strong demand for eco-friendly packaging, with 85% of respondents willing to pay more for sustainable options.</a:t>
            </a:r>
            <a:br>
              <a:rPr lang="en-US" sz="1400" dirty="0"/>
            </a:br>
            <a:endParaRPr lang="en-US" sz="1400" dirty="0"/>
          </a:p>
          <a:p>
            <a:pPr marL="342900" indent="-228600">
              <a:lnSpc>
                <a:spcPct val="90000"/>
              </a:lnSpc>
              <a:spcAft>
                <a:spcPts val="600"/>
              </a:spcAft>
              <a:buFont typeface="Arial" panose="020B0604020202020204" pitchFamily="34" charset="0"/>
              <a:buChar char="•"/>
            </a:pPr>
            <a:r>
              <a:rPr lang="en-US" sz="1400" b="1" dirty="0"/>
              <a:t>Is the competition minimal or manageable? </a:t>
            </a:r>
            <a:r>
              <a:rPr lang="en-US" sz="1400" dirty="0"/>
              <a:t>Market analysis shows only two other companies offering similar products, both with limited regional presence</a:t>
            </a:r>
            <a:br>
              <a:rPr lang="en-US" sz="1400" dirty="0"/>
            </a:br>
            <a:endParaRPr lang="en-US" sz="1400" dirty="0"/>
          </a:p>
          <a:p>
            <a:pPr marL="342900" indent="-228600">
              <a:lnSpc>
                <a:spcPct val="90000"/>
              </a:lnSpc>
              <a:spcAft>
                <a:spcPts val="600"/>
              </a:spcAft>
              <a:buFont typeface="Arial" panose="020B0604020202020204" pitchFamily="34" charset="0"/>
              <a:buChar char="•"/>
            </a:pPr>
            <a:r>
              <a:rPr lang="en-US" sz="1400" b="1" dirty="0"/>
              <a:t>Do you have the ability to produce this product or service? </a:t>
            </a:r>
            <a:r>
              <a:rPr lang="en-US" sz="1400" dirty="0"/>
              <a:t>We have secured a reliable manufacturer with the capacity to produce 10,000 units per month, ensuring a steady supply chain for our product launch</a:t>
            </a:r>
          </a:p>
          <a:p>
            <a:pPr marL="342900" indent="-228600">
              <a:lnSpc>
                <a:spcPct val="90000"/>
              </a:lnSpc>
              <a:spcAft>
                <a:spcPts val="600"/>
              </a:spcAft>
              <a:buFont typeface="Arial" panose="020B0604020202020204" pitchFamily="34" charset="0"/>
              <a:buChar char="•"/>
            </a:pPr>
            <a:endParaRPr lang="en-US" sz="1400" dirty="0"/>
          </a:p>
          <a:p>
            <a:pPr marL="342900" indent="-228600">
              <a:lnSpc>
                <a:spcPct val="90000"/>
              </a:lnSpc>
              <a:spcAft>
                <a:spcPts val="600"/>
              </a:spcAft>
              <a:buFont typeface="Arial" panose="020B0604020202020204" pitchFamily="34" charset="0"/>
              <a:buChar char="•"/>
            </a:pPr>
            <a:r>
              <a:rPr lang="en-US" sz="1400" b="1" dirty="0"/>
              <a:t>What is the shortest startup time for this product or service? </a:t>
            </a:r>
            <a:r>
              <a:rPr lang="en-US" sz="1400" dirty="0"/>
              <a:t>With established supplier agreements and streamlined production processes, we can launch the product within three months</a:t>
            </a:r>
          </a:p>
          <a:p>
            <a:pPr indent="-228600">
              <a:lnSpc>
                <a:spcPct val="90000"/>
              </a:lnSpc>
              <a:spcAft>
                <a:spcPts val="600"/>
              </a:spcAft>
              <a:buFont typeface="Arial" panose="020B0604020202020204" pitchFamily="34" charset="0"/>
              <a:buChar char="•"/>
            </a:pPr>
            <a:endParaRPr lang="en-US" dirty="0"/>
          </a:p>
        </p:txBody>
      </p:sp>
      <p:sp>
        <p:nvSpPr>
          <p:cNvPr id="3" name="Rectangle 1">
            <a:extLst>
              <a:ext uri="{FF2B5EF4-FFF2-40B4-BE49-F238E27FC236}">
                <a16:creationId xmlns:a16="http://schemas.microsoft.com/office/drawing/2014/main" id="{70A0C63A-5739-2E12-F149-10AD0194722A}"/>
              </a:ext>
            </a:extLst>
          </p:cNvPr>
          <p:cNvSpPr>
            <a:spLocks noChangeArrowheads="1"/>
          </p:cNvSpPr>
          <p:nvPr/>
        </p:nvSpPr>
        <p:spPr bwMode="auto">
          <a:xfrm>
            <a:off x="4599708" y="315119"/>
            <a:ext cx="6906491" cy="55856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b="0" i="0" u="none" strike="noStrike" cap="none" normalizeH="0" baseline="0" dirty="0">
              <a:ln>
                <a:noFill/>
              </a:ln>
              <a:effectLst/>
            </a:endParaRPr>
          </a:p>
        </p:txBody>
      </p:sp>
      <p:sp>
        <p:nvSpPr>
          <p:cNvPr id="6" name="TextBox 5">
            <a:extLst>
              <a:ext uri="{FF2B5EF4-FFF2-40B4-BE49-F238E27FC236}">
                <a16:creationId xmlns:a16="http://schemas.microsoft.com/office/drawing/2014/main" id="{F973F750-9EEE-7C7A-61E9-DCB1AB785C8E}"/>
              </a:ext>
            </a:extLst>
          </p:cNvPr>
          <p:cNvSpPr txBox="1"/>
          <p:nvPr/>
        </p:nvSpPr>
        <p:spPr>
          <a:xfrm>
            <a:off x="4462463" y="3006329"/>
            <a:ext cx="6096000" cy="3693319"/>
          </a:xfrm>
          <a:prstGeom prst="rect">
            <a:avLst/>
          </a:prstGeom>
          <a:noFill/>
        </p:spPr>
        <p:txBody>
          <a:bodyPr wrap="square">
            <a:spAutoFit/>
          </a:bodyPr>
          <a:lstStyle/>
          <a:p>
            <a:pPr>
              <a:buFont typeface="Arial" panose="020B0604020202020204" pitchFamily="34" charset="0"/>
              <a:buChar char="•"/>
            </a:pPr>
            <a:r>
              <a:rPr lang="en-US" b="1" dirty="0"/>
              <a:t>Confirmation of Need:</a:t>
            </a:r>
            <a:r>
              <a:rPr lang="en-US" dirty="0"/>
              <a:t> Customer surveys indicate a strong demand for eco-friendly packaging, with 85% of respondents willing to pay more for sustainable options.</a:t>
            </a:r>
          </a:p>
          <a:p>
            <a:pPr>
              <a:buFont typeface="Arial" panose="020B0604020202020204" pitchFamily="34" charset="0"/>
              <a:buChar char="•"/>
            </a:pPr>
            <a:r>
              <a:rPr lang="en-US" b="1" dirty="0"/>
              <a:t>Competition:</a:t>
            </a:r>
            <a:r>
              <a:rPr lang="en-US" dirty="0"/>
              <a:t> Market analysis shows only two other companies offering similar products, both with limited regional presence.</a:t>
            </a:r>
          </a:p>
          <a:p>
            <a:pPr>
              <a:buFont typeface="Arial" panose="020B0604020202020204" pitchFamily="34" charset="0"/>
              <a:buChar char="•"/>
            </a:pPr>
            <a:r>
              <a:rPr lang="en-US" b="1" dirty="0"/>
              <a:t>Production Capability:</a:t>
            </a:r>
            <a:r>
              <a:rPr lang="en-US" dirty="0"/>
              <a:t> We have secured a reliable manufacturer with the capacity to produce 10,000 units per month, ensuring a steady supply chain for our product launch.</a:t>
            </a:r>
          </a:p>
          <a:p>
            <a:pPr>
              <a:buFont typeface="Arial" panose="020B0604020202020204" pitchFamily="34" charset="0"/>
              <a:buChar char="•"/>
            </a:pPr>
            <a:r>
              <a:rPr lang="en-US" b="1" dirty="0"/>
              <a:t>Startup Timeline:</a:t>
            </a:r>
            <a:r>
              <a:rPr lang="en-US" dirty="0"/>
              <a:t> With established supplier agreements and streamlined production processes, we can launch the product within three months.</a:t>
            </a:r>
          </a:p>
        </p:txBody>
      </p:sp>
    </p:spTree>
    <p:extLst>
      <p:ext uri="{BB962C8B-B14F-4D97-AF65-F5344CB8AC3E}">
        <p14:creationId xmlns:p14="http://schemas.microsoft.com/office/powerpoint/2010/main" val="1121007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391ED6-A6F1-7EB9-58CD-6FA50BEEA14E}"/>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Product </a:t>
            </a:r>
            <a:r>
              <a:rPr lang="en-US" kern="1200" dirty="0">
                <a:solidFill>
                  <a:srgbClr val="FFFFFF"/>
                </a:solidFill>
                <a:latin typeface="+mj-lt"/>
                <a:ea typeface="+mj-ea"/>
                <a:cs typeface="+mj-cs"/>
              </a:rPr>
              <a:t> Feasibility</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a:extLst>
              <a:ext uri="{FF2B5EF4-FFF2-40B4-BE49-F238E27FC236}">
                <a16:creationId xmlns:a16="http://schemas.microsoft.com/office/drawing/2014/main" id="{AC95878F-FFB3-3261-9AC0-D337BDA5F109}"/>
              </a:ext>
            </a:extLst>
          </p:cNvPr>
          <p:cNvSpPr txBox="1"/>
          <p:nvPr/>
        </p:nvSpPr>
        <p:spPr>
          <a:xfrm>
            <a:off x="4485409" y="300832"/>
            <a:ext cx="7277966" cy="2837656"/>
          </a:xfrm>
          <a:prstGeom prst="rect">
            <a:avLst/>
          </a:prstGeom>
        </p:spPr>
        <p:txBody>
          <a:bodyPr vert="horz" lIns="91440" tIns="45720" rIns="91440" bIns="45720" rtlCol="0" anchor="ctr">
            <a:normAutofit/>
          </a:bodyPr>
          <a:lstStyle/>
          <a:p>
            <a:pPr>
              <a:lnSpc>
                <a:spcPct val="90000"/>
              </a:lnSpc>
              <a:spcAft>
                <a:spcPts val="600"/>
              </a:spcAft>
            </a:pPr>
            <a:r>
              <a:rPr lang="en-US" sz="1400" b="1" dirty="0"/>
              <a:t>Product:</a:t>
            </a:r>
          </a:p>
          <a:p>
            <a:pPr marL="457200" indent="-342900">
              <a:lnSpc>
                <a:spcPct val="90000"/>
              </a:lnSpc>
              <a:spcAft>
                <a:spcPts val="600"/>
              </a:spcAft>
              <a:buFont typeface="+mj-lt"/>
              <a:buAutoNum type="arabicPeriod"/>
            </a:pPr>
            <a:r>
              <a:rPr lang="en-US" sz="1400" b="1" dirty="0"/>
              <a:t>Is the produce or service feasible?</a:t>
            </a:r>
            <a:r>
              <a:rPr lang="en-US" sz="1400" dirty="0"/>
              <a:t> The product uses readily available materials and proven technology, allowing for a low-cost, quick production setup with minimal regulatory hurdles.</a:t>
            </a:r>
          </a:p>
          <a:p>
            <a:pPr marL="457200" indent="-342900">
              <a:lnSpc>
                <a:spcPct val="90000"/>
              </a:lnSpc>
              <a:spcAft>
                <a:spcPts val="600"/>
              </a:spcAft>
              <a:buFont typeface="+mj-lt"/>
              <a:buAutoNum type="arabicPeriod"/>
            </a:pPr>
            <a:r>
              <a:rPr lang="en-US" sz="1400" b="1" dirty="0"/>
              <a:t>Is the technology existing or achievable?</a:t>
            </a:r>
            <a:r>
              <a:rPr lang="en-US" sz="1400" dirty="0"/>
              <a:t>– there is existing or achievable technology: The software leverages existing cloud-based technology, ensuring scalability and integration with current systems.</a:t>
            </a:r>
          </a:p>
          <a:p>
            <a:pPr marL="457200" indent="-342900">
              <a:lnSpc>
                <a:spcPct val="90000"/>
              </a:lnSpc>
              <a:spcAft>
                <a:spcPts val="600"/>
              </a:spcAft>
              <a:buFont typeface="+mj-lt"/>
              <a:buAutoNum type="arabicPeriod"/>
            </a:pPr>
            <a:r>
              <a:rPr lang="en-US" sz="1400" b="1" dirty="0"/>
              <a:t>What is the lowest possible start-up cost?</a:t>
            </a:r>
            <a:r>
              <a:rPr lang="en-US" sz="1400" dirty="0"/>
              <a:t> By using a drop-shipping model and digital marketing, we can minimize initial costs to under $5,000.</a:t>
            </a:r>
          </a:p>
          <a:p>
            <a:pPr marL="457200" indent="-342900">
              <a:lnSpc>
                <a:spcPct val="90000"/>
              </a:lnSpc>
              <a:spcAft>
                <a:spcPts val="600"/>
              </a:spcAft>
              <a:buFont typeface="+mj-lt"/>
              <a:buAutoNum type="arabicPeriod"/>
            </a:pPr>
            <a:r>
              <a:rPr lang="en-US" sz="1400" b="1" dirty="0"/>
              <a:t>What are the major circumstantial obstacles, if any (e.g., legal, environmental, materials)? </a:t>
            </a:r>
            <a:r>
              <a:rPr lang="en-US" sz="1400" dirty="0"/>
              <a:t>There are no legal barriers or regulatory restrictions for launching this service in our target market.</a:t>
            </a:r>
          </a:p>
        </p:txBody>
      </p:sp>
      <p:sp>
        <p:nvSpPr>
          <p:cNvPr id="3" name="Rectangle 1">
            <a:extLst>
              <a:ext uri="{FF2B5EF4-FFF2-40B4-BE49-F238E27FC236}">
                <a16:creationId xmlns:a16="http://schemas.microsoft.com/office/drawing/2014/main" id="{A925E6C5-7C74-84F1-DAB3-981FB0223F08}"/>
              </a:ext>
            </a:extLst>
          </p:cNvPr>
          <p:cNvSpPr>
            <a:spLocks noChangeArrowheads="1"/>
          </p:cNvSpPr>
          <p:nvPr/>
        </p:nvSpPr>
        <p:spPr bwMode="auto">
          <a:xfrm>
            <a:off x="4439975" y="3394105"/>
            <a:ext cx="5902035"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Feasibility:</a:t>
            </a:r>
            <a:r>
              <a:rPr kumimoji="0" lang="en-US" altLang="en-US" sz="1600" b="0" i="0" u="none" strike="noStrike" cap="none" normalizeH="0" baseline="0" dirty="0">
                <a:ln>
                  <a:noFill/>
                </a:ln>
                <a:solidFill>
                  <a:schemeClr val="tx1"/>
                </a:solidFill>
                <a:effectLst/>
                <a:latin typeface="Arial" panose="020B0604020202020204" pitchFamily="34" charset="0"/>
              </a:rPr>
              <a:t> The product uses readily available materials and proven technology, allowing for a low-cost, quick production setup with minimal regulatory hurdles.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Technology Availability:</a:t>
            </a:r>
            <a:r>
              <a:rPr kumimoji="0" lang="en-US" altLang="en-US" sz="1600" b="0" i="0" u="none" strike="noStrike" cap="none" normalizeH="0" baseline="0" dirty="0">
                <a:ln>
                  <a:noFill/>
                </a:ln>
                <a:solidFill>
                  <a:schemeClr val="tx1"/>
                </a:solidFill>
                <a:effectLst/>
                <a:latin typeface="Arial" panose="020B0604020202020204" pitchFamily="34" charset="0"/>
              </a:rPr>
              <a:t> The software leverages existing cloud-based technology, ensuring scalability and integration with current systems.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Startup Cost:</a:t>
            </a:r>
            <a:r>
              <a:rPr kumimoji="0" lang="en-US" altLang="en-US" sz="1600" b="0" i="0" u="none" strike="noStrike" cap="none" normalizeH="0" baseline="0" dirty="0">
                <a:ln>
                  <a:noFill/>
                </a:ln>
                <a:solidFill>
                  <a:schemeClr val="tx1"/>
                </a:solidFill>
                <a:effectLst/>
                <a:latin typeface="Arial" panose="020B0604020202020204" pitchFamily="34" charset="0"/>
              </a:rPr>
              <a:t> By using a drop-shipping model and digital marketing, we can minimize initial costs to under $5,000.</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Circumstantial Obstacles:</a:t>
            </a:r>
            <a:r>
              <a:rPr kumimoji="0" lang="en-US" altLang="en-US" sz="1600" b="0" i="0" u="none" strike="noStrike" cap="none" normalizeH="0" baseline="0" dirty="0">
                <a:ln>
                  <a:noFill/>
                </a:ln>
                <a:solidFill>
                  <a:schemeClr val="tx1"/>
                </a:solidFill>
                <a:effectLst/>
                <a:latin typeface="Arial" panose="020B0604020202020204" pitchFamily="34" charset="0"/>
              </a:rPr>
              <a:t> There are no legal barriers or regulatory restrictions for launching this service in our target market.</a:t>
            </a:r>
          </a:p>
        </p:txBody>
      </p:sp>
    </p:spTree>
    <p:extLst>
      <p:ext uri="{BB962C8B-B14F-4D97-AF65-F5344CB8AC3E}">
        <p14:creationId xmlns:p14="http://schemas.microsoft.com/office/powerpoint/2010/main" val="156771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EFA4F3-737F-49D5-CC4A-544D5800D628}"/>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Milestone Description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Rectangle 1">
            <a:extLst>
              <a:ext uri="{FF2B5EF4-FFF2-40B4-BE49-F238E27FC236}">
                <a16:creationId xmlns:a16="http://schemas.microsoft.com/office/drawing/2014/main" id="{70A0C63A-5739-2E12-F149-10AD0194722A}"/>
              </a:ext>
            </a:extLst>
          </p:cNvPr>
          <p:cNvSpPr>
            <a:spLocks noChangeArrowheads="1"/>
          </p:cNvSpPr>
          <p:nvPr/>
        </p:nvSpPr>
        <p:spPr bwMode="auto">
          <a:xfrm>
            <a:off x="4447308" y="591344"/>
            <a:ext cx="6906491" cy="55856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rPr>
              <a:t>Milestone Goal:</a:t>
            </a:r>
            <a:r>
              <a:rPr kumimoji="0" lang="en-US" altLang="en-US" b="0" i="0" u="none" strike="noStrike" cap="none" normalizeH="0" baseline="0">
                <a:ln>
                  <a:noFill/>
                </a:ln>
                <a:effectLst/>
              </a:rPr>
              <a:t> What specific milestone do you hope to achieve? (e.g., "Developing a working prototype of the app.")</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b="0" i="0" u="none" strike="noStrike" cap="none" normalizeH="0" baseline="0">
              <a:ln>
                <a:noFill/>
              </a:ln>
              <a:effectLst/>
            </a:endParaRPr>
          </a:p>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rPr>
              <a:t>Milestone Justification:</a:t>
            </a:r>
            <a:r>
              <a:rPr kumimoji="0" lang="en-US" altLang="en-US" b="0" i="0" u="none" strike="noStrike" cap="none" normalizeH="0" baseline="0">
                <a:ln>
                  <a:noFill/>
                </a:ln>
                <a:effectLst/>
              </a:rPr>
              <a:t> How will achieving this milestone advance your entrepreneurial journey? (e.g., "The prototype will allow us to gather user feedback and validate core functionalities before a full-scale launch.") </a:t>
            </a:r>
          </a:p>
        </p:txBody>
      </p:sp>
    </p:spTree>
    <p:extLst>
      <p:ext uri="{BB962C8B-B14F-4D97-AF65-F5344CB8AC3E}">
        <p14:creationId xmlns:p14="http://schemas.microsoft.com/office/powerpoint/2010/main" val="3515575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391ED6-A6F1-7EB9-58CD-6FA50BEEA14E}"/>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kern="1200">
                <a:solidFill>
                  <a:srgbClr val="FFFFFF"/>
                </a:solidFill>
                <a:latin typeface="+mj-lt"/>
                <a:ea typeface="+mj-ea"/>
                <a:cs typeface="+mj-cs"/>
              </a:rPr>
              <a:t>Budget Request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Rectangle 1">
            <a:extLst>
              <a:ext uri="{FF2B5EF4-FFF2-40B4-BE49-F238E27FC236}">
                <a16:creationId xmlns:a16="http://schemas.microsoft.com/office/drawing/2014/main" id="{63D67CDE-28F3-33A1-5BE1-1E0800392107}"/>
              </a:ext>
            </a:extLst>
          </p:cNvPr>
          <p:cNvSpPr>
            <a:spLocks noChangeArrowheads="1"/>
          </p:cNvSpPr>
          <p:nvPr/>
        </p:nvSpPr>
        <p:spPr bwMode="auto">
          <a:xfrm>
            <a:off x="4447308" y="591344"/>
            <a:ext cx="6906491" cy="5585619"/>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rmAutofit/>
          </a:bodyPr>
          <a:lstStyle/>
          <a:p>
            <a:pPr marL="0" marR="0" lvl="0" indent="-228600" fontAlgn="base">
              <a:lnSpc>
                <a:spcPct val="90000"/>
              </a:lnSpc>
              <a:spcBef>
                <a:spcPct val="0"/>
              </a:spcBef>
              <a:spcAft>
                <a:spcPts val="600"/>
              </a:spcAft>
              <a:buClrTx/>
              <a:buSzTx/>
              <a:buFont typeface="Arial" panose="020B0604020202020204" pitchFamily="34" charset="0"/>
              <a:buChar char="•"/>
              <a:tabLst/>
            </a:pPr>
            <a:r>
              <a:rPr kumimoji="0" lang="en-US" altLang="en-US" b="1" i="0" u="none" strike="noStrike" cap="none" normalizeH="0" baseline="0">
                <a:ln>
                  <a:noFill/>
                </a:ln>
                <a:effectLst/>
              </a:rPr>
              <a:t>Total Funding Needed:</a:t>
            </a:r>
            <a:r>
              <a:rPr kumimoji="0" lang="en-US" altLang="en-US" b="0" i="0" u="none" strike="noStrike" cap="none" normalizeH="0" baseline="0">
                <a:ln>
                  <a:noFill/>
                </a:ln>
                <a:effectLst/>
              </a:rPr>
              <a:t> Specify the amount. (e.g., "$5,000")</a:t>
            </a:r>
          </a:p>
          <a:p>
            <a:pPr marL="0" marR="0" lvl="0" indent="-228600" fontAlgn="base">
              <a:lnSpc>
                <a:spcPct val="90000"/>
              </a:lnSpc>
              <a:spcBef>
                <a:spcPct val="0"/>
              </a:spcBef>
              <a:spcAft>
                <a:spcPts val="600"/>
              </a:spcAft>
              <a:buClrTx/>
              <a:buSzTx/>
              <a:buFont typeface="Arial" panose="020B0604020202020204" pitchFamily="34" charset="0"/>
              <a:buChar char="•"/>
              <a:tabLst/>
            </a:pPr>
            <a:endParaRPr kumimoji="0" lang="en-US" altLang="en-US" b="0" i="0" u="none" strike="noStrike" cap="none" normalizeH="0" baseline="0">
              <a:ln>
                <a:noFill/>
              </a:ln>
              <a:effectLst/>
            </a:endParaRPr>
          </a:p>
          <a:p>
            <a:pPr lvl="1" indent="-228600" fontAlgn="base">
              <a:lnSpc>
                <a:spcPct val="90000"/>
              </a:lnSpc>
              <a:spcBef>
                <a:spcPct val="0"/>
              </a:spcBef>
              <a:spcAft>
                <a:spcPts val="600"/>
              </a:spcAft>
              <a:buFont typeface="Arial" panose="020B0604020202020204" pitchFamily="34" charset="0"/>
              <a:buChar char="•"/>
            </a:pPr>
            <a:r>
              <a:rPr kumimoji="0" lang="en-US" altLang="en-US" b="1" i="0" u="none" strike="noStrike" cap="none" normalizeH="0" baseline="0">
                <a:ln>
                  <a:noFill/>
                </a:ln>
                <a:effectLst/>
              </a:rPr>
              <a:t>Budget Breakdown:</a:t>
            </a:r>
            <a:br>
              <a:rPr kumimoji="0" lang="en-US" altLang="en-US" b="1" i="0" u="none" strike="noStrike" cap="none" normalizeH="0" baseline="0">
                <a:ln>
                  <a:noFill/>
                </a:ln>
                <a:effectLst/>
              </a:rPr>
            </a:br>
            <a:endParaRPr kumimoji="0" lang="en-US" altLang="en-US" b="0" i="0" u="none" strike="noStrike" cap="none" normalizeH="0" baseline="0">
              <a:ln>
                <a:noFill/>
              </a:ln>
              <a:effectLst/>
            </a:endParaRPr>
          </a:p>
          <a:p>
            <a:pPr lvl="2" indent="-228600" fontAlgn="base">
              <a:lnSpc>
                <a:spcPct val="90000"/>
              </a:lnSpc>
              <a:spcBef>
                <a:spcPct val="0"/>
              </a:spcBef>
              <a:spcAft>
                <a:spcPts val="600"/>
              </a:spcAft>
              <a:buFont typeface="Arial" panose="020B0604020202020204" pitchFamily="34" charset="0"/>
              <a:buChar char="•"/>
            </a:pPr>
            <a:r>
              <a:rPr kumimoji="0" lang="en-US" altLang="en-US" b="1" i="0" u="none" strike="noStrike" cap="none" normalizeH="0" baseline="0">
                <a:ln>
                  <a:noFill/>
                </a:ln>
                <a:effectLst/>
              </a:rPr>
              <a:t>Prototype Development:</a:t>
            </a:r>
            <a:r>
              <a:rPr kumimoji="0" lang="en-US" altLang="en-US" b="0" i="0" u="none" strike="noStrike" cap="none" normalizeH="0" baseline="0">
                <a:ln>
                  <a:noFill/>
                </a:ln>
                <a:effectLst/>
              </a:rPr>
              <a:t> $3,000 (software development and testing)</a:t>
            </a:r>
            <a:br>
              <a:rPr kumimoji="0" lang="en-US" altLang="en-US" b="0" i="0" u="none" strike="noStrike" cap="none" normalizeH="0" baseline="0">
                <a:ln>
                  <a:noFill/>
                </a:ln>
                <a:effectLst/>
              </a:rPr>
            </a:br>
            <a:endParaRPr kumimoji="0" lang="en-US" altLang="en-US" b="0" i="0" u="none" strike="noStrike" cap="none" normalizeH="0" baseline="0">
              <a:ln>
                <a:noFill/>
              </a:ln>
              <a:effectLst/>
            </a:endParaRPr>
          </a:p>
          <a:p>
            <a:pPr lvl="2" indent="-228600" fontAlgn="base">
              <a:lnSpc>
                <a:spcPct val="90000"/>
              </a:lnSpc>
              <a:spcBef>
                <a:spcPct val="0"/>
              </a:spcBef>
              <a:spcAft>
                <a:spcPts val="600"/>
              </a:spcAft>
              <a:buFont typeface="Arial" panose="020B0604020202020204" pitchFamily="34" charset="0"/>
              <a:buChar char="•"/>
            </a:pPr>
            <a:r>
              <a:rPr kumimoji="0" lang="en-US" altLang="en-US" b="1" i="0" u="none" strike="noStrike" cap="none" normalizeH="0" baseline="0">
                <a:ln>
                  <a:noFill/>
                </a:ln>
                <a:effectLst/>
              </a:rPr>
              <a:t>User Testing:</a:t>
            </a:r>
            <a:r>
              <a:rPr kumimoji="0" lang="en-US" altLang="en-US" b="0" i="0" u="none" strike="noStrike" cap="none" normalizeH="0" baseline="0">
                <a:ln>
                  <a:noFill/>
                </a:ln>
                <a:effectLst/>
              </a:rPr>
              <a:t> $1,000 (incentives for participants)</a:t>
            </a:r>
            <a:br>
              <a:rPr kumimoji="0" lang="en-US" altLang="en-US" b="0" i="0" u="none" strike="noStrike" cap="none" normalizeH="0" baseline="0">
                <a:ln>
                  <a:noFill/>
                </a:ln>
                <a:effectLst/>
              </a:rPr>
            </a:br>
            <a:endParaRPr kumimoji="0" lang="en-US" altLang="en-US" b="0" i="0" u="none" strike="noStrike" cap="none" normalizeH="0" baseline="0">
              <a:ln>
                <a:noFill/>
              </a:ln>
              <a:effectLst/>
            </a:endParaRPr>
          </a:p>
          <a:p>
            <a:pPr lvl="2" indent="-228600" fontAlgn="base">
              <a:lnSpc>
                <a:spcPct val="90000"/>
              </a:lnSpc>
              <a:spcBef>
                <a:spcPct val="0"/>
              </a:spcBef>
              <a:spcAft>
                <a:spcPts val="600"/>
              </a:spcAft>
              <a:buFont typeface="Arial" panose="020B0604020202020204" pitchFamily="34" charset="0"/>
              <a:buChar char="•"/>
            </a:pPr>
            <a:r>
              <a:rPr kumimoji="0" lang="en-US" altLang="en-US" b="1" i="0" u="none" strike="noStrike" cap="none" normalizeH="0" baseline="0">
                <a:ln>
                  <a:noFill/>
                </a:ln>
                <a:effectLst/>
              </a:rPr>
              <a:t>Market Analysis:</a:t>
            </a:r>
            <a:r>
              <a:rPr kumimoji="0" lang="en-US" altLang="en-US" b="0" i="0" u="none" strike="noStrike" cap="none" normalizeH="0" baseline="0">
                <a:ln>
                  <a:noFill/>
                </a:ln>
                <a:effectLst/>
              </a:rPr>
              <a:t> $1,000 (data purchase and analysis</a:t>
            </a:r>
            <a:br>
              <a:rPr kumimoji="0" lang="en-US" altLang="en-US" b="0" i="0" u="none" strike="noStrike" cap="none" normalizeH="0" baseline="0">
                <a:ln>
                  <a:noFill/>
                </a:ln>
                <a:effectLst/>
              </a:rPr>
            </a:br>
            <a:endParaRPr kumimoji="0" lang="en-US" altLang="en-US" b="0" i="0" u="none" strike="noStrike" cap="none" normalizeH="0" baseline="0">
              <a:ln>
                <a:noFill/>
              </a:ln>
              <a:effectLst/>
            </a:endParaRPr>
          </a:p>
          <a:p>
            <a:pPr lvl="2" indent="-228600" fontAlgn="base">
              <a:lnSpc>
                <a:spcPct val="90000"/>
              </a:lnSpc>
              <a:spcBef>
                <a:spcPct val="0"/>
              </a:spcBef>
              <a:spcAft>
                <a:spcPts val="600"/>
              </a:spcAft>
              <a:buFont typeface="Arial" panose="020B0604020202020204" pitchFamily="34" charset="0"/>
              <a:buChar char="•"/>
            </a:pPr>
            <a:r>
              <a:rPr kumimoji="0" lang="en-US" altLang="en-US" b="1" i="0" u="none" strike="noStrike" cap="none" normalizeH="0" baseline="0">
                <a:ln>
                  <a:noFill/>
                </a:ln>
                <a:effectLst/>
              </a:rPr>
              <a:t>Budget Justification:</a:t>
            </a:r>
            <a:r>
              <a:rPr kumimoji="0" lang="en-US" altLang="en-US" b="0" i="0" u="none" strike="noStrike" cap="none" normalizeH="0" baseline="0">
                <a:ln>
                  <a:noFill/>
                </a:ln>
                <a:effectLst/>
              </a:rPr>
              <a:t> Why is each cost necessary? (e.g., "Funds will ensure a functional prototype that meets user needs and validates market potential.") </a:t>
            </a:r>
          </a:p>
        </p:txBody>
      </p:sp>
    </p:spTree>
    <p:extLst>
      <p:ext uri="{BB962C8B-B14F-4D97-AF65-F5344CB8AC3E}">
        <p14:creationId xmlns:p14="http://schemas.microsoft.com/office/powerpoint/2010/main" val="638205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A14F6F3B9BC4A4F8656F1341FF703FF" ma:contentTypeVersion="4" ma:contentTypeDescription="Create a new document." ma:contentTypeScope="" ma:versionID="3bad6c159059e79990f14d10070be6fa">
  <xsd:schema xmlns:xsd="http://www.w3.org/2001/XMLSchema" xmlns:xs="http://www.w3.org/2001/XMLSchema" xmlns:p="http://schemas.microsoft.com/office/2006/metadata/properties" xmlns:ns2="cf2af903-656a-4d5b-993c-c6d7fded51fd" targetNamespace="http://schemas.microsoft.com/office/2006/metadata/properties" ma:root="true" ma:fieldsID="d982ee5abc6973a1ed4ae21e0b1a33be" ns2:_="">
    <xsd:import namespace="cf2af903-656a-4d5b-993c-c6d7fded51f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2af903-656a-4d5b-993c-c6d7fded51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CC6C8D-58A1-467C-94F7-71C3F5F618F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0F177EC-5FAF-42F4-AFB1-A17CC6387A56}">
  <ds:schemaRefs>
    <ds:schemaRef ds:uri="http://schemas.microsoft.com/sharepoint/v3/contenttype/forms"/>
  </ds:schemaRefs>
</ds:datastoreItem>
</file>

<file path=customXml/itemProps3.xml><?xml version="1.0" encoding="utf-8"?>
<ds:datastoreItem xmlns:ds="http://schemas.openxmlformats.org/officeDocument/2006/customXml" ds:itemID="{143FF7AA-AE40-478C-A94F-D5021883B4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2af903-656a-4d5b-993c-c6d7fded51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TotalTime>
  <Words>1533</Words>
  <Application>Microsoft Office PowerPoint</Application>
  <PresentationFormat>Widescreen</PresentationFormat>
  <Paragraphs>92</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Instructions for Using the Sample PowerPoint Presentation</vt:lpstr>
      <vt:lpstr>Milestone: From Idea to Prototype</vt:lpstr>
      <vt:lpstr>Problem Statement</vt:lpstr>
      <vt:lpstr>Problem Statement</vt:lpstr>
      <vt:lpstr>Solution and Value Capture</vt:lpstr>
      <vt:lpstr>Market Feasibility</vt:lpstr>
      <vt:lpstr>Product  Feasibility</vt:lpstr>
      <vt:lpstr>Milestone Description</vt:lpstr>
      <vt:lpstr>Budget Request</vt:lpstr>
      <vt:lpstr>Risk and Mitigation</vt:lpstr>
      <vt:lpstr>Conclusion</vt:lpstr>
      <vt:lpstr>Thank You Slide</vt:lpstr>
      <vt:lpstr>Additional Resources (Optional)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Nelson Pizarro</dc:creator>
  <cp:lastModifiedBy>Nelson Pizarro</cp:lastModifiedBy>
  <cp:revision>2</cp:revision>
  <dcterms:created xsi:type="dcterms:W3CDTF">2024-08-26T12:43:17Z</dcterms:created>
  <dcterms:modified xsi:type="dcterms:W3CDTF">2024-10-18T16:24:17Z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a076c56-7906-4b5b-aa9e-bc6dfecc55b4_Enabled">
    <vt:lpwstr>true</vt:lpwstr>
  </property>
  <property fmtid="{D5CDD505-2E9C-101B-9397-08002B2CF9AE}" pid="3" name="MSIP_Label_da076c56-7906-4b5b-aa9e-bc6dfecc55b4_SetDate">
    <vt:lpwstr>2024-08-26T13:14:20Z</vt:lpwstr>
  </property>
  <property fmtid="{D5CDD505-2E9C-101B-9397-08002B2CF9AE}" pid="4" name="MSIP_Label_da076c56-7906-4b5b-aa9e-bc6dfecc55b4_Method">
    <vt:lpwstr>Standard</vt:lpwstr>
  </property>
  <property fmtid="{D5CDD505-2E9C-101B-9397-08002B2CF9AE}" pid="5" name="MSIP_Label_da076c56-7906-4b5b-aa9e-bc6dfecc55b4_Name">
    <vt:lpwstr>defa4170-0d19-0005-0004-bc88714345d2</vt:lpwstr>
  </property>
  <property fmtid="{D5CDD505-2E9C-101B-9397-08002B2CF9AE}" pid="6" name="MSIP_Label_da076c56-7906-4b5b-aa9e-bc6dfecc55b4_SiteId">
    <vt:lpwstr>2545989e-0855-40fc-8985-8d3bd416e901</vt:lpwstr>
  </property>
  <property fmtid="{D5CDD505-2E9C-101B-9397-08002B2CF9AE}" pid="7" name="MSIP_Label_da076c56-7906-4b5b-aa9e-bc6dfecc55b4_ActionId">
    <vt:lpwstr>57ccdac8-77e6-475a-a793-ad87b6832b95</vt:lpwstr>
  </property>
  <property fmtid="{D5CDD505-2E9C-101B-9397-08002B2CF9AE}" pid="8" name="MSIP_Label_da076c56-7906-4b5b-aa9e-bc6dfecc55b4_ContentBits">
    <vt:lpwstr>0</vt:lpwstr>
  </property>
  <property fmtid="{D5CDD505-2E9C-101B-9397-08002B2CF9AE}" pid="9" name="ContentTypeId">
    <vt:lpwstr>0x010100FA14F6F3B9BC4A4F8656F1341FF703FF</vt:lpwstr>
  </property>
</Properties>
</file>