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7" r:id="rId2"/>
    <p:sldId id="258" r:id="rId3"/>
    <p:sldId id="260" r:id="rId4"/>
    <p:sldId id="285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8711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147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0678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294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7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14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0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5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54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25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3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72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A972-667D-4147-9AA2-477E9AA651A5}" type="datetimeFigureOut">
              <a:rPr lang="en-US" smtClean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9848E1-6F89-4CE8-B1AD-B138F218F2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9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6F284-5C65-4DA4-8BA5-E42ECEB04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6847"/>
            <a:ext cx="10515600" cy="5440116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/>
              <a:t>BCSSE </a:t>
            </a:r>
          </a:p>
          <a:p>
            <a:pPr marL="0" indent="0" algn="ctr">
              <a:buNone/>
            </a:pPr>
            <a:r>
              <a:rPr lang="en-US" sz="4000" dirty="0"/>
              <a:t>Beginning College Survey of Student Engagement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University of the Virgin  Islands</a:t>
            </a:r>
          </a:p>
          <a:p>
            <a:pPr marL="0" indent="0" algn="ctr">
              <a:buNone/>
            </a:pPr>
            <a:r>
              <a:rPr lang="en-US" dirty="0"/>
              <a:t>Institutional Report Highlights 2017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800" dirty="0"/>
              <a:t>Notes: not all percentages will add up to 100% when giving a full count of student responses as  percentages were rounded down </a:t>
            </a:r>
          </a:p>
        </p:txBody>
      </p:sp>
    </p:spTree>
    <p:extLst>
      <p:ext uri="{BB962C8B-B14F-4D97-AF65-F5344CB8AC3E}">
        <p14:creationId xmlns:p14="http://schemas.microsoft.com/office/powerpoint/2010/main" val="402141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FE72-27DD-46AB-91BD-FD656F8D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248F1-C2C5-4D30-858A-49762F13E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their last year of high school… </a:t>
            </a:r>
          </a:p>
          <a:p>
            <a:r>
              <a:rPr lang="en-US" dirty="0"/>
              <a:t>35% never came to class without completing readings or assignments</a:t>
            </a:r>
          </a:p>
          <a:p>
            <a:r>
              <a:rPr lang="en-US" dirty="0"/>
              <a:t>59% sometimes came to class without completing readings or assignments</a:t>
            </a:r>
          </a:p>
          <a:p>
            <a:r>
              <a:rPr lang="en-US" dirty="0"/>
              <a:t>(The other 6% did this often)</a:t>
            </a:r>
          </a:p>
        </p:txBody>
      </p:sp>
    </p:spTree>
    <p:extLst>
      <p:ext uri="{BB962C8B-B14F-4D97-AF65-F5344CB8AC3E}">
        <p14:creationId xmlns:p14="http://schemas.microsoft.com/office/powerpoint/2010/main" val="2562806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F918-AD7A-49E0-83FB-C24AF33F4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E4FC8-829C-4734-9375-1124FA7A4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their last year of high school… </a:t>
            </a:r>
          </a:p>
          <a:p>
            <a:r>
              <a:rPr lang="en-US" dirty="0"/>
              <a:t>48% often or very often prepared two or more drafts of a paper or assignment before turning in</a:t>
            </a:r>
          </a:p>
          <a:p>
            <a:r>
              <a:rPr lang="en-US" dirty="0"/>
              <a:t>52% of students did this never or sometimes</a:t>
            </a:r>
          </a:p>
        </p:txBody>
      </p:sp>
    </p:spTree>
    <p:extLst>
      <p:ext uri="{BB962C8B-B14F-4D97-AF65-F5344CB8AC3E}">
        <p14:creationId xmlns:p14="http://schemas.microsoft.com/office/powerpoint/2010/main" val="140549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AAC0-2E07-445F-9D61-9110708A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F14BB-3619-4792-A856-3B0F5386F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their last year of high school…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59% sometimes came to class without completing readings or assignments</a:t>
            </a:r>
          </a:p>
          <a:p>
            <a:r>
              <a:rPr lang="en-US" dirty="0"/>
              <a:t>68% often or very often reviewed notes after class; 32% sometimes or never did this</a:t>
            </a:r>
          </a:p>
          <a:p>
            <a:r>
              <a:rPr lang="en-US" dirty="0"/>
              <a:t>43% included diverse perspectives in course discussions or assignments; 57% sometimes or never did this</a:t>
            </a:r>
          </a:p>
        </p:txBody>
      </p:sp>
    </p:spTree>
    <p:extLst>
      <p:ext uri="{BB962C8B-B14F-4D97-AF65-F5344CB8AC3E}">
        <p14:creationId xmlns:p14="http://schemas.microsoft.com/office/powerpoint/2010/main" val="713035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C9F7-BA19-466D-8992-9D7452E5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68871-B87D-4B18-945E-703CCA7BE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high school… </a:t>
            </a:r>
          </a:p>
          <a:p>
            <a:r>
              <a:rPr lang="en-US" dirty="0"/>
              <a:t>35% participated in performing or visual arts</a:t>
            </a:r>
          </a:p>
          <a:p>
            <a:r>
              <a:rPr lang="en-US" dirty="0"/>
              <a:t>29% in athletic teams</a:t>
            </a:r>
          </a:p>
          <a:p>
            <a:r>
              <a:rPr lang="en-US" dirty="0"/>
              <a:t>28% in academic clubs</a:t>
            </a:r>
          </a:p>
          <a:p>
            <a:r>
              <a:rPr lang="en-US" dirty="0"/>
              <a:t>16% in religious youth groups (down from 23% last year)</a:t>
            </a:r>
          </a:p>
          <a:p>
            <a:r>
              <a:rPr lang="en-US" dirty="0"/>
              <a:t>67% in community service or volunteer work (down from 79% last year)</a:t>
            </a:r>
          </a:p>
        </p:txBody>
      </p:sp>
    </p:spTree>
    <p:extLst>
      <p:ext uri="{BB962C8B-B14F-4D97-AF65-F5344CB8AC3E}">
        <p14:creationId xmlns:p14="http://schemas.microsoft.com/office/powerpoint/2010/main" val="1013430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45D05-ECBF-4F06-85C4-19BB45368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4917"/>
            <a:ext cx="8596668" cy="4656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During the first year at UVI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Expected hours per week preparing for class</a:t>
            </a:r>
          </a:p>
          <a:p>
            <a:r>
              <a:rPr lang="en-US" dirty="0"/>
              <a:t>1 to 5 hours- 16% </a:t>
            </a:r>
          </a:p>
          <a:p>
            <a:r>
              <a:rPr lang="en-US" dirty="0"/>
              <a:t>6 to 10 hours- 31% </a:t>
            </a:r>
          </a:p>
          <a:p>
            <a:r>
              <a:rPr lang="en-US" dirty="0"/>
              <a:t>11 to 15 hours- 21% </a:t>
            </a:r>
          </a:p>
          <a:p>
            <a:r>
              <a:rPr lang="en-US" dirty="0"/>
              <a:t>16 to 20 hours- 13% </a:t>
            </a:r>
          </a:p>
          <a:p>
            <a:r>
              <a:rPr lang="en-US" dirty="0"/>
              <a:t>21 to 25- 10% </a:t>
            </a:r>
          </a:p>
          <a:p>
            <a:r>
              <a:rPr lang="en-US" dirty="0"/>
              <a:t>26 to 30- 4% </a:t>
            </a:r>
          </a:p>
          <a:p>
            <a:r>
              <a:rPr lang="en-US" dirty="0"/>
              <a:t>More than 30 hours- 3%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15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16D32-9B55-4363-9262-A920BAD3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A5216-AC35-45C8-97D0-ED69E5DDF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their first year…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21% will work 16 to 30 hours or more per week </a:t>
            </a:r>
          </a:p>
          <a:p>
            <a:r>
              <a:rPr lang="en-US" dirty="0"/>
              <a:t>46% will work 1 to 15 hours per week</a:t>
            </a:r>
          </a:p>
          <a:p>
            <a:r>
              <a:rPr lang="en-US" dirty="0"/>
              <a:t>33% will not work</a:t>
            </a:r>
          </a:p>
        </p:txBody>
      </p:sp>
    </p:spTree>
    <p:extLst>
      <p:ext uri="{BB962C8B-B14F-4D97-AF65-F5344CB8AC3E}">
        <p14:creationId xmlns:p14="http://schemas.microsoft.com/office/powerpoint/2010/main" val="609383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24818-799D-4317-9E17-077EAAFA8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CE2A3-24B1-4E38-8DAF-423AD9E39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their first year…</a:t>
            </a:r>
          </a:p>
          <a:p>
            <a:r>
              <a:rPr lang="en-US" dirty="0"/>
              <a:t>56% indicated they plan to discuss career plans with a faculty member either very often or often</a:t>
            </a:r>
          </a:p>
          <a:p>
            <a:r>
              <a:rPr lang="en-US" dirty="0"/>
              <a:t>35% would sometimes, often or very often come to class without completing readings or assignment; 65% would never do this</a:t>
            </a:r>
          </a:p>
          <a:p>
            <a:r>
              <a:rPr lang="en-US" dirty="0"/>
              <a:t>65% would often or very often prepare two or more drafts of a paper or assignment before submitting; 35% would only sometimes or never do this</a:t>
            </a:r>
          </a:p>
        </p:txBody>
      </p:sp>
    </p:spTree>
    <p:extLst>
      <p:ext uri="{BB962C8B-B14F-4D97-AF65-F5344CB8AC3E}">
        <p14:creationId xmlns:p14="http://schemas.microsoft.com/office/powerpoint/2010/main" val="3740290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0FCF1-3CD0-48A7-A795-792C39158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5C4B0-4638-43F9-A648-F9031D6F6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</a:t>
            </a:r>
            <a:r>
              <a:rPr lang="en-US" dirty="0" err="1"/>
              <a:t>thier</a:t>
            </a:r>
            <a:r>
              <a:rPr lang="en-US" dirty="0"/>
              <a:t> first year…</a:t>
            </a:r>
          </a:p>
          <a:p>
            <a:r>
              <a:rPr lang="en-US" dirty="0"/>
              <a:t>23% are very certain they will study when there are other interesting things to do</a:t>
            </a:r>
          </a:p>
          <a:p>
            <a:r>
              <a:rPr lang="en-US" dirty="0"/>
              <a:t>38% are very certain they will find additional information for assignments when they don’t understand</a:t>
            </a:r>
          </a:p>
          <a:p>
            <a:r>
              <a:rPr lang="en-US" dirty="0"/>
              <a:t>23% are very certain they will participate in class discussion when they don’t feel like it</a:t>
            </a:r>
          </a:p>
          <a:p>
            <a:r>
              <a:rPr lang="en-US" dirty="0"/>
              <a:t>41% will ask instructors for help when struggling with a course or assignment</a:t>
            </a:r>
          </a:p>
        </p:txBody>
      </p:sp>
    </p:spTree>
    <p:extLst>
      <p:ext uri="{BB962C8B-B14F-4D97-AF65-F5344CB8AC3E}">
        <p14:creationId xmlns:p14="http://schemas.microsoft.com/office/powerpoint/2010/main" val="3545664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432E5-6F41-4ED3-8CBA-118F5FF81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94A26-128C-4447-AF0A-D312F18BB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</a:t>
            </a:r>
            <a:r>
              <a:rPr lang="en-US" dirty="0" err="1"/>
              <a:t>thier</a:t>
            </a:r>
            <a:r>
              <a:rPr lang="en-US" dirty="0"/>
              <a:t> first year…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55% of students expect managing time will be difficult</a:t>
            </a:r>
          </a:p>
          <a:p>
            <a:endParaRPr lang="en-US" dirty="0"/>
          </a:p>
          <a:p>
            <a:r>
              <a:rPr lang="en-US" dirty="0"/>
              <a:t>57% of students expect paying for college expenses will be difficult</a:t>
            </a:r>
          </a:p>
        </p:txBody>
      </p:sp>
    </p:spTree>
    <p:extLst>
      <p:ext uri="{BB962C8B-B14F-4D97-AF65-F5344CB8AC3E}">
        <p14:creationId xmlns:p14="http://schemas.microsoft.com/office/powerpoint/2010/main" val="1638540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75774-D6DD-49E5-810A-4BBA91A6E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98991"/>
            <a:ext cx="8596668" cy="5242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Preparedness…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On a scale of 1 to 6; 6 being very prepared and 1 being not at all prepared </a:t>
            </a:r>
          </a:p>
          <a:p>
            <a:r>
              <a:rPr lang="en-US" dirty="0"/>
              <a:t>79% of students rated a 4, 5, or 6 to feeling prepared to write clearly and effectively</a:t>
            </a:r>
          </a:p>
          <a:p>
            <a:r>
              <a:rPr lang="en-US" dirty="0"/>
              <a:t>86% of students rated a 4, 5, or 6 to feeling prepared to speak clearly and effectively</a:t>
            </a:r>
          </a:p>
          <a:p>
            <a:r>
              <a:rPr lang="en-US" dirty="0"/>
              <a:t>87% of students rated a 4, 5, or 6 to feeling prepared to think critically and analytically</a:t>
            </a:r>
          </a:p>
          <a:p>
            <a:r>
              <a:rPr lang="en-US" dirty="0"/>
              <a:t>78% rated a 4, 5, or 6 to feeling prepared to analyze numerical and statistical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52129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D1ACB-0116-46B4-AA99-8B300FA30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3883"/>
            <a:ext cx="10515600" cy="5733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100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UVI New freshmen took the BCSSE</a:t>
            </a:r>
          </a:p>
        </p:txBody>
      </p:sp>
    </p:spTree>
    <p:extLst>
      <p:ext uri="{BB962C8B-B14F-4D97-AF65-F5344CB8AC3E}">
        <p14:creationId xmlns:p14="http://schemas.microsoft.com/office/powerpoint/2010/main" val="2373276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73A67-6C7A-4FFB-8EF2-55653ED8F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982CC-A780-4713-B71D-618F9CF2A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Importance of </a:t>
            </a:r>
            <a:r>
              <a:rPr lang="en-US" dirty="0" err="1"/>
              <a:t>uvi</a:t>
            </a:r>
            <a:r>
              <a:rPr lang="en-US" dirty="0"/>
              <a:t> providing 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23% indicated it is very important for </a:t>
            </a:r>
            <a:r>
              <a:rPr lang="en-US" dirty="0" err="1"/>
              <a:t>uvi</a:t>
            </a:r>
            <a:r>
              <a:rPr lang="en-US" dirty="0"/>
              <a:t> to provide a challenging academic environment</a:t>
            </a:r>
          </a:p>
          <a:p>
            <a:r>
              <a:rPr lang="en-US" dirty="0"/>
              <a:t>57% indicated it is very important for </a:t>
            </a:r>
            <a:r>
              <a:rPr lang="en-US" dirty="0" err="1"/>
              <a:t>uvi</a:t>
            </a:r>
            <a:r>
              <a:rPr lang="en-US" dirty="0"/>
              <a:t> to help students succeed academically</a:t>
            </a:r>
          </a:p>
        </p:txBody>
      </p:sp>
    </p:spTree>
    <p:extLst>
      <p:ext uri="{BB962C8B-B14F-4D97-AF65-F5344CB8AC3E}">
        <p14:creationId xmlns:p14="http://schemas.microsoft.com/office/powerpoint/2010/main" val="3737822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0C256-C105-49ED-BEFB-9F354F17A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811CA-9D62-44BB-B373-F2C35F327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asked what sources they are using to help pay educational expenses… </a:t>
            </a:r>
          </a:p>
          <a:p>
            <a:r>
              <a:rPr lang="en-US" dirty="0"/>
              <a:t>48% will have support from parents or relatives </a:t>
            </a:r>
          </a:p>
          <a:p>
            <a:r>
              <a:rPr lang="en-US" dirty="0"/>
              <a:t>31% will have loan support</a:t>
            </a:r>
          </a:p>
          <a:p>
            <a:r>
              <a:rPr lang="en-US" dirty="0"/>
              <a:t>77% will have grants or scholarships</a:t>
            </a:r>
          </a:p>
          <a:p>
            <a:r>
              <a:rPr lang="en-US" dirty="0"/>
              <a:t>27% will have a job</a:t>
            </a:r>
          </a:p>
          <a:p>
            <a:r>
              <a:rPr lang="en-US" dirty="0"/>
              <a:t>53% will use personal savings</a:t>
            </a:r>
          </a:p>
        </p:txBody>
      </p:sp>
    </p:spTree>
    <p:extLst>
      <p:ext uri="{BB962C8B-B14F-4D97-AF65-F5344CB8AC3E}">
        <p14:creationId xmlns:p14="http://schemas.microsoft.com/office/powerpoint/2010/main" val="3414974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12A11-4A86-41C8-8819-11A066C59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CBF6-1FBB-4054-ADE9-1B82D66DC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Grade expectations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0% of students expect to get a “c” average</a:t>
            </a:r>
          </a:p>
          <a:p>
            <a:r>
              <a:rPr lang="en-US" dirty="0"/>
              <a:t>66% expect to get an “a” average</a:t>
            </a:r>
          </a:p>
          <a:p>
            <a:r>
              <a:rPr lang="en-US" dirty="0"/>
              <a:t>34% expect to get a “b” average</a:t>
            </a:r>
          </a:p>
        </p:txBody>
      </p:sp>
    </p:spTree>
    <p:extLst>
      <p:ext uri="{BB962C8B-B14F-4D97-AF65-F5344CB8AC3E}">
        <p14:creationId xmlns:p14="http://schemas.microsoft.com/office/powerpoint/2010/main" val="2430818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3A386-A6A3-4AF4-BF2A-889E2F246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0622F-397D-4B31-953F-E07B2AE9C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73% of students expect to graduate from </a:t>
            </a:r>
            <a:r>
              <a:rPr lang="en-US" dirty="0" err="1"/>
              <a:t>uvi</a:t>
            </a:r>
            <a:endParaRPr lang="en-US" dirty="0"/>
          </a:p>
          <a:p>
            <a:r>
              <a:rPr lang="en-US" dirty="0"/>
              <a:t>88% know their major </a:t>
            </a:r>
          </a:p>
          <a:p>
            <a:r>
              <a:rPr lang="en-US" dirty="0"/>
              <a:t>87% had at least one close friend attending </a:t>
            </a:r>
            <a:r>
              <a:rPr lang="en-US" dirty="0" err="1"/>
              <a:t>uvi</a:t>
            </a:r>
            <a:r>
              <a:rPr lang="en-US" dirty="0"/>
              <a:t> with them as a first year student </a:t>
            </a:r>
          </a:p>
        </p:txBody>
      </p:sp>
    </p:spTree>
    <p:extLst>
      <p:ext uri="{BB962C8B-B14F-4D97-AF65-F5344CB8AC3E}">
        <p14:creationId xmlns:p14="http://schemas.microsoft.com/office/powerpoint/2010/main" val="1193713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4D963-4729-4101-8F75-1EA4A536F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AD010-0CF8-4ED0-83C2-00BC57339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UVI choice</a:t>
            </a:r>
          </a:p>
          <a:p>
            <a:r>
              <a:rPr lang="en-US" dirty="0"/>
              <a:t>48% of students indicated UVI was their first choice </a:t>
            </a:r>
          </a:p>
          <a:p>
            <a:r>
              <a:rPr lang="en-US" dirty="0"/>
              <a:t>35% indicated UVI was their second choice</a:t>
            </a:r>
          </a:p>
          <a:p>
            <a:r>
              <a:rPr lang="en-US" dirty="0"/>
              <a:t>12% indicated UVI was their third choice (52% was fourth choice or lower)</a:t>
            </a:r>
          </a:p>
        </p:txBody>
      </p:sp>
    </p:spTree>
    <p:extLst>
      <p:ext uri="{BB962C8B-B14F-4D97-AF65-F5344CB8AC3E}">
        <p14:creationId xmlns:p14="http://schemas.microsoft.com/office/powerpoint/2010/main" val="38289177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6BA97-8EDB-47EA-91AC-B456EB60C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BCSSE Beginning College Survey of Student Engagement</a:t>
            </a:r>
          </a:p>
          <a:p>
            <a:pPr marL="0" indent="0" algn="ctr">
              <a:buNone/>
            </a:pPr>
            <a:r>
              <a:rPr lang="en-US" dirty="0"/>
              <a:t>University of the Virgin Islands Institutional Report Highlights 2017</a:t>
            </a:r>
          </a:p>
        </p:txBody>
      </p:sp>
    </p:spTree>
    <p:extLst>
      <p:ext uri="{BB962C8B-B14F-4D97-AF65-F5344CB8AC3E}">
        <p14:creationId xmlns:p14="http://schemas.microsoft.com/office/powerpoint/2010/main" val="340229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143DE-8F0C-4C17-B300-D058DE91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273"/>
            <a:ext cx="10515600" cy="40196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62% are female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37% are male</a:t>
            </a:r>
          </a:p>
        </p:txBody>
      </p:sp>
    </p:spTree>
    <p:extLst>
      <p:ext uri="{BB962C8B-B14F-4D97-AF65-F5344CB8AC3E}">
        <p14:creationId xmlns:p14="http://schemas.microsoft.com/office/powerpoint/2010/main" val="278855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35DF0-CBE1-4790-8656-0BC97F474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3600" dirty="0"/>
              <a:t>70% are first generation students</a:t>
            </a:r>
          </a:p>
        </p:txBody>
      </p:sp>
    </p:spTree>
    <p:extLst>
      <p:ext uri="{BB962C8B-B14F-4D97-AF65-F5344CB8AC3E}">
        <p14:creationId xmlns:p14="http://schemas.microsoft.com/office/powerpoint/2010/main" val="419164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F2F3C-54FF-429A-BECB-6469039DF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9731"/>
            <a:ext cx="10515600" cy="33272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52% of students took no advanced placement courses</a:t>
            </a:r>
          </a:p>
        </p:txBody>
      </p:sp>
    </p:spTree>
    <p:extLst>
      <p:ext uri="{BB962C8B-B14F-4D97-AF65-F5344CB8AC3E}">
        <p14:creationId xmlns:p14="http://schemas.microsoft.com/office/powerpoint/2010/main" val="86503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B337D-3A46-439A-9539-BFB9614EE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When asked which math classes they have earned a “c” or better: </a:t>
            </a:r>
          </a:p>
          <a:p>
            <a:r>
              <a:rPr lang="en-US" sz="2400" dirty="0"/>
              <a:t>93% Algebra II </a:t>
            </a:r>
          </a:p>
          <a:p>
            <a:r>
              <a:rPr lang="en-US" sz="2400" dirty="0"/>
              <a:t>68% Pre-Calculus/Trigonometry </a:t>
            </a:r>
          </a:p>
          <a:p>
            <a:r>
              <a:rPr lang="en-US" sz="2400" dirty="0"/>
              <a:t>20% Calculus </a:t>
            </a:r>
          </a:p>
          <a:p>
            <a:r>
              <a:rPr lang="en-US" sz="2400" dirty="0"/>
              <a:t>26% Probability or Statistics</a:t>
            </a:r>
          </a:p>
        </p:txBody>
      </p:sp>
    </p:spTree>
    <p:extLst>
      <p:ext uri="{BB962C8B-B14F-4D97-AF65-F5344CB8AC3E}">
        <p14:creationId xmlns:p14="http://schemas.microsoft.com/office/powerpoint/2010/main" val="1352581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5C3ED-2456-451E-8C18-EA44F7A74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A35E0-89A4-4D2C-8AB4-4A036E228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3401"/>
            <a:ext cx="10515600" cy="35935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asked how many papers they wrote their last year of high school:</a:t>
            </a:r>
          </a:p>
          <a:p>
            <a:r>
              <a:rPr lang="en-US" dirty="0"/>
              <a:t>11% wrote no papers between 1 and 5 pages in length</a:t>
            </a:r>
          </a:p>
          <a:p>
            <a:r>
              <a:rPr lang="en-US" dirty="0"/>
              <a:t>40% wrote no papers between 6 and 10 pages in length</a:t>
            </a:r>
          </a:p>
          <a:p>
            <a:r>
              <a:rPr lang="en-US" dirty="0"/>
              <a:t>72% wrote no papers 11 pages or more</a:t>
            </a:r>
          </a:p>
        </p:txBody>
      </p:sp>
    </p:spTree>
    <p:extLst>
      <p:ext uri="{BB962C8B-B14F-4D97-AF65-F5344CB8AC3E}">
        <p14:creationId xmlns:p14="http://schemas.microsoft.com/office/powerpoint/2010/main" val="2912464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CF95-2BCF-4CCD-936F-9E7E42480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EBA36-29D5-4F8F-8361-1E7C21BA9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asked how many hours they spent preparing for class their senior year: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45% spent between 1 and 5 hours</a:t>
            </a:r>
          </a:p>
          <a:p>
            <a:r>
              <a:rPr lang="en-US" dirty="0"/>
              <a:t>26% spent between 6 and 10 hours</a:t>
            </a:r>
          </a:p>
          <a:p>
            <a:r>
              <a:rPr lang="en-US" dirty="0"/>
              <a:t>11% spent between 11 and 15 hours</a:t>
            </a:r>
          </a:p>
          <a:p>
            <a:r>
              <a:rPr lang="en-US" dirty="0"/>
              <a:t>24% spent more than 16 hours  </a:t>
            </a:r>
          </a:p>
        </p:txBody>
      </p:sp>
    </p:spTree>
    <p:extLst>
      <p:ext uri="{BB962C8B-B14F-4D97-AF65-F5344CB8AC3E}">
        <p14:creationId xmlns:p14="http://schemas.microsoft.com/office/powerpoint/2010/main" val="893816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5D72-6ACC-4C42-A188-F3E4657F9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BCDF-CD5E-41A2-A5F4-1AE1C645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asked about working their senior year in high school:</a:t>
            </a:r>
          </a:p>
          <a:p>
            <a:r>
              <a:rPr lang="en-US" dirty="0"/>
              <a:t>61% of students did not work for pay</a:t>
            </a:r>
          </a:p>
          <a:p>
            <a:r>
              <a:rPr lang="en-US" dirty="0"/>
              <a:t>20% worked between 1 and 15 hours per week</a:t>
            </a:r>
          </a:p>
          <a:p>
            <a:r>
              <a:rPr lang="en-US" dirty="0"/>
              <a:t>20% worked more than 16 hours per week</a:t>
            </a:r>
          </a:p>
        </p:txBody>
      </p:sp>
    </p:spTree>
    <p:extLst>
      <p:ext uri="{BB962C8B-B14F-4D97-AF65-F5344CB8AC3E}">
        <p14:creationId xmlns:p14="http://schemas.microsoft.com/office/powerpoint/2010/main" val="24128205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</TotalTime>
  <Words>970</Words>
  <Application>Microsoft Office PowerPoint</Application>
  <PresentationFormat>Widescreen</PresentationFormat>
  <Paragraphs>118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Laurence Blake</dc:creator>
  <cp:lastModifiedBy>Laurence Blake</cp:lastModifiedBy>
  <cp:revision>14</cp:revision>
  <dcterms:created xsi:type="dcterms:W3CDTF">2017-10-24T13:32:40Z</dcterms:created>
  <dcterms:modified xsi:type="dcterms:W3CDTF">2018-05-10T13:03:28Z</dcterms:modified>
</cp:coreProperties>
</file>